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632" r:id="rId3"/>
    <p:sldId id="633" r:id="rId4"/>
    <p:sldId id="634" r:id="rId5"/>
    <p:sldId id="636" r:id="rId6"/>
    <p:sldId id="639" r:id="rId7"/>
    <p:sldId id="640" r:id="rId8"/>
    <p:sldId id="690" r:id="rId9"/>
    <p:sldId id="642" r:id="rId10"/>
    <p:sldId id="644" r:id="rId11"/>
    <p:sldId id="643" r:id="rId12"/>
    <p:sldId id="645" r:id="rId13"/>
    <p:sldId id="685" r:id="rId14"/>
    <p:sldId id="599" r:id="rId15"/>
    <p:sldId id="602" r:id="rId16"/>
    <p:sldId id="603" r:id="rId17"/>
    <p:sldId id="596" r:id="rId18"/>
    <p:sldId id="597" r:id="rId19"/>
    <p:sldId id="598" r:id="rId20"/>
    <p:sldId id="648" r:id="rId21"/>
    <p:sldId id="559" r:id="rId22"/>
    <p:sldId id="650" r:id="rId23"/>
    <p:sldId id="661" r:id="rId24"/>
    <p:sldId id="662" r:id="rId25"/>
    <p:sldId id="663" r:id="rId26"/>
    <p:sldId id="664" r:id="rId27"/>
    <p:sldId id="665" r:id="rId28"/>
    <p:sldId id="660" r:id="rId29"/>
    <p:sldId id="669" r:id="rId3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9ED"/>
    <a:srgbClr val="ACD2ED"/>
    <a:srgbClr val="BEDFFF"/>
    <a:srgbClr val="6CC4ED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6" autoAdjust="0"/>
    <p:restoredTop sz="94581" autoAdjust="0"/>
  </p:normalViewPr>
  <p:slideViewPr>
    <p:cSldViewPr snapToGrid="0" snapToObjects="1">
      <p:cViewPr varScale="1">
        <p:scale>
          <a:sx n="68" d="100"/>
          <a:sy n="68" d="100"/>
        </p:scale>
        <p:origin x="12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3" d="100"/>
        <a:sy n="113" d="100"/>
      </p:scale>
      <p:origin x="0" y="0"/>
    </p:cViewPr>
  </p:sorterViewPr>
  <p:notesViewPr>
    <p:cSldViewPr snapToGrid="0" snapToObjects="1">
      <p:cViewPr varScale="1">
        <p:scale>
          <a:sx n="104" d="100"/>
          <a:sy n="104" d="100"/>
        </p:scale>
        <p:origin x="-376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F2C23-ED95-FB49-9B10-4ECAE8383BE9}" type="datetimeFigureOut">
              <a:rPr lang="it-IT" smtClean="0"/>
              <a:pPr/>
              <a:t>06/03/2018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21C78-113B-C745-9892-F5C6D3292F2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09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21C78-113B-C745-9892-F5C6D3292F2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Tutti: 370.000; </a:t>
            </a:r>
            <a:r>
              <a:rPr lang="it-IT" dirty="0" err="1"/>
              <a:t>Colorettali</a:t>
            </a:r>
            <a:r>
              <a:rPr lang="it-IT" dirty="0"/>
              <a:t>:</a:t>
            </a:r>
            <a:r>
              <a:rPr lang="it-IT" baseline="0" dirty="0"/>
              <a:t> 53.000; Mammella: 51.000; Polmone</a:t>
            </a:r>
            <a:r>
              <a:rPr lang="it-IT" baseline="0"/>
              <a:t>: 41.800; </a:t>
            </a:r>
            <a:r>
              <a:rPr lang="it-IT" baseline="0" dirty="0"/>
              <a:t>Prostata: 34.800; Cervice: 2.300;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21C78-113B-C745-9892-F5C6D3292F2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795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A4D9D8-5DD0-1640-A1DE-55602D3DB4B3}" type="slidenum">
              <a:rPr lang="it-IT"/>
              <a:pPr/>
              <a:t>7</a:t>
            </a:fld>
            <a:endParaRPr lang="it-IT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3881208" y="8686460"/>
            <a:ext cx="2976792" cy="45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123EC05A-C1B1-FB4A-BFFF-E7100CD320C5}" type="slidenum">
              <a:rPr lang="it-IT" sz="1200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algn="r">
                <a:buClrTx/>
                <a:buFontTx/>
                <a:buNone/>
              </a:pPr>
              <a:t>7</a:t>
            </a:fld>
            <a:endParaRPr lang="it-IT" sz="1200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4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652463"/>
            <a:ext cx="4637087" cy="3478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4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8817" y="4350019"/>
            <a:ext cx="5011726" cy="41314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7740" tIns="45448" rIns="87740" bIns="45448" anchor="ctr"/>
          <a:lstStyle>
            <a:lvl1pPr marL="214313" indent="-200025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38"/>
              </a:spcBef>
            </a:pPr>
            <a:r>
              <a:rPr lang="en-US" sz="1800">
                <a:latin typeface="Arial" charset="0"/>
                <a:cs typeface="Microsoft YaHei" charset="0"/>
              </a:rPr>
              <a:t>Polyp removal leads to CRC prevention</a:t>
            </a:r>
          </a:p>
          <a:p>
            <a:pPr>
              <a:spcBef>
                <a:spcPts val="438"/>
              </a:spcBef>
            </a:pPr>
            <a:r>
              <a:rPr lang="en-US" sz="1800">
                <a:latin typeface="Arial" charset="0"/>
                <a:cs typeface="Microsoft YaHei" charset="0"/>
              </a:rPr>
              <a:t>Polyp is surrogate marker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5401186-CA7D-9D41-9D9C-1E4B649F5777}" type="slidenum">
              <a:rPr lang="en-GB">
                <a:latin typeface="Arial" charset="0"/>
              </a:rPr>
              <a:pPr eaLnBrk="1" hangingPunct="1"/>
              <a:t>8</a:t>
            </a:fld>
            <a:endParaRPr lang="en-GB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corea di Huntington non ha terapia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21C78-113B-C745-9892-F5C6D3292F2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046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42D1-A1D1-E64C-B014-3C0551EDEA5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82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A945-6417-634C-9D0B-F338B51C49F7}" type="datetimeFigureOut">
              <a:rPr lang="it-IT" smtClean="0"/>
              <a:pPr/>
              <a:t>06/03/2018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C631-274E-484C-B5B2-21D56B55BD1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95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A945-6417-634C-9D0B-F338B51C49F7}" type="datetimeFigureOut">
              <a:rPr lang="it-IT" smtClean="0"/>
              <a:pPr/>
              <a:t>06/03/2018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C631-274E-484C-B5B2-21D56B55BD1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48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A945-6417-634C-9D0B-F338B51C49F7}" type="datetimeFigureOut">
              <a:rPr lang="it-IT" smtClean="0"/>
              <a:pPr/>
              <a:t>06/03/2018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C631-274E-484C-B5B2-21D56B55BD1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73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B93F7-60C7-4042-AF41-9E23ED7C7D5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12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A945-6417-634C-9D0B-F338B51C49F7}" type="datetimeFigureOut">
              <a:rPr lang="it-IT" smtClean="0"/>
              <a:pPr/>
              <a:t>06/03/2018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C631-274E-484C-B5B2-21D56B55BD1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7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A945-6417-634C-9D0B-F338B51C49F7}" type="datetimeFigureOut">
              <a:rPr lang="it-IT" smtClean="0"/>
              <a:pPr/>
              <a:t>06/03/2018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C631-274E-484C-B5B2-21D56B55BD1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25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A945-6417-634C-9D0B-F338B51C49F7}" type="datetimeFigureOut">
              <a:rPr lang="it-IT" smtClean="0"/>
              <a:pPr/>
              <a:t>06/03/2018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C631-274E-484C-B5B2-21D56B55BD1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21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A945-6417-634C-9D0B-F338B51C49F7}" type="datetimeFigureOut">
              <a:rPr lang="it-IT" smtClean="0"/>
              <a:pPr/>
              <a:t>06/03/2018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C631-274E-484C-B5B2-21D56B55BD1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27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A945-6417-634C-9D0B-F338B51C49F7}" type="datetimeFigureOut">
              <a:rPr lang="it-IT" smtClean="0"/>
              <a:pPr/>
              <a:t>06/03/2018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C631-274E-484C-B5B2-21D56B55BD1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12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A945-6417-634C-9D0B-F338B51C49F7}" type="datetimeFigureOut">
              <a:rPr lang="it-IT" smtClean="0"/>
              <a:pPr/>
              <a:t>06/03/2018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C631-274E-484C-B5B2-21D56B55BD1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3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A945-6417-634C-9D0B-F338B51C49F7}" type="datetimeFigureOut">
              <a:rPr lang="it-IT" smtClean="0"/>
              <a:pPr/>
              <a:t>06/03/2018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C631-274E-484C-B5B2-21D56B55BD1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78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A945-6417-634C-9D0B-F338B51C49F7}" type="datetimeFigureOut">
              <a:rPr lang="it-IT" smtClean="0"/>
              <a:pPr/>
              <a:t>06/03/2018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C631-274E-484C-B5B2-21D56B55BD1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76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0A945-6417-634C-9D0B-F338B51C49F7}" type="datetimeFigureOut">
              <a:rPr lang="it-IT" smtClean="0"/>
              <a:pPr/>
              <a:t>06/03/2018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C631-274E-484C-B5B2-21D56B55BD15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3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16366" y="2217437"/>
            <a:ext cx="8737424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Tahoma" charset="0"/>
              </a:rPr>
              <a:t>I tumori e lo screening</a:t>
            </a:r>
          </a:p>
          <a:p>
            <a:pPr algn="ctr">
              <a:spcBef>
                <a:spcPct val="50000"/>
              </a:spcBef>
            </a:pPr>
            <a:r>
              <a:rPr lang="it-IT" sz="2400" b="1" i="1" dirty="0">
                <a:solidFill>
                  <a:schemeClr val="accent1"/>
                </a:solidFill>
                <a:latin typeface="Tahoma" charset="0"/>
              </a:rPr>
              <a:t>una risorsa di salute, un diritto, una scelta consapevole</a:t>
            </a:r>
          </a:p>
          <a:p>
            <a:pPr algn="ctr">
              <a:spcBef>
                <a:spcPct val="50000"/>
              </a:spcBef>
            </a:pPr>
            <a:r>
              <a:rPr lang="it-IT" sz="2800" b="1" dirty="0">
                <a:solidFill>
                  <a:srgbClr val="FF9900"/>
                </a:solidFill>
                <a:latin typeface="Tahoma" charset="0"/>
              </a:rPr>
              <a:t>(parte 2</a:t>
            </a:r>
            <a:r>
              <a:rPr lang="it-IT" sz="2800" b="1" baseline="30000" dirty="0">
                <a:solidFill>
                  <a:srgbClr val="FF9900"/>
                </a:solidFill>
                <a:latin typeface="Tahoma" charset="0"/>
              </a:rPr>
              <a:t>°</a:t>
            </a:r>
            <a:r>
              <a:rPr lang="it-IT" sz="2800" b="1" dirty="0">
                <a:solidFill>
                  <a:srgbClr val="FF9900"/>
                </a:solidFill>
                <a:latin typeface="Tahoma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it-IT" b="1" i="1" dirty="0">
                <a:solidFill>
                  <a:schemeClr val="accent2"/>
                </a:solidFill>
              </a:rPr>
              <a:t>																	 </a:t>
            </a:r>
            <a:r>
              <a:rPr lang="it-IT" sz="2400" b="1" i="1" dirty="0">
                <a:solidFill>
                  <a:schemeClr val="accent2"/>
                </a:solidFill>
                <a:latin typeface="Tahoma" charset="0"/>
              </a:rPr>
              <a:t>Luigi Bisanti</a:t>
            </a:r>
            <a:endParaRPr lang="it-IT" dirty="0">
              <a:latin typeface="Tahoma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5868" y="6462893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367759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1-20 alle 19.50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2" y="1518130"/>
            <a:ext cx="8664032" cy="415632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1657" y="324856"/>
            <a:ext cx="75470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504D"/>
                </a:solidFill>
              </a:rPr>
              <a:t>sperimentazioni in corso sull’efficacia dello</a:t>
            </a:r>
          </a:p>
          <a:p>
            <a:r>
              <a:rPr lang="it-IT" sz="2800" b="1" dirty="0">
                <a:solidFill>
                  <a:srgbClr val="C0504D"/>
                </a:solidFill>
              </a:rPr>
              <a:t>screening dei tumori del polmone mediante LDCT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  <p:sp>
        <p:nvSpPr>
          <p:cNvPr id="5" name="Rettangolo 4"/>
          <p:cNvSpPr/>
          <p:nvPr/>
        </p:nvSpPr>
        <p:spPr>
          <a:xfrm>
            <a:off x="331290" y="2713619"/>
            <a:ext cx="8487336" cy="157769"/>
          </a:xfrm>
          <a:prstGeom prst="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31290" y="2960679"/>
            <a:ext cx="8487336" cy="157769"/>
          </a:xfrm>
          <a:prstGeom prst="rect">
            <a:avLst/>
          </a:prstGeom>
          <a:solidFill>
            <a:schemeClr val="bg2">
              <a:lumMod val="25000"/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31290" y="3207739"/>
            <a:ext cx="8487336" cy="157769"/>
          </a:xfrm>
          <a:prstGeom prst="rect">
            <a:avLst/>
          </a:prstGeom>
          <a:solidFill>
            <a:schemeClr val="accent2">
              <a:lumMod val="75000"/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31290" y="3723007"/>
            <a:ext cx="8487336" cy="157769"/>
          </a:xfrm>
          <a:prstGeom prst="rect">
            <a:avLst/>
          </a:prstGeom>
          <a:solidFill>
            <a:schemeClr val="accent2">
              <a:lumMod val="75000"/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31290" y="4238276"/>
            <a:ext cx="8487336" cy="157769"/>
          </a:xfrm>
          <a:prstGeom prst="rect">
            <a:avLst/>
          </a:prstGeom>
          <a:solidFill>
            <a:schemeClr val="accent2">
              <a:lumMod val="75000"/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21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60594" y="1338647"/>
            <a:ext cx="4725911" cy="1731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chemeClr val="accent2"/>
                </a:solidFill>
              </a:rPr>
              <a:t>National </a:t>
            </a:r>
            <a:r>
              <a:rPr lang="it-IT" b="1" dirty="0" err="1">
                <a:solidFill>
                  <a:schemeClr val="accent2"/>
                </a:solidFill>
              </a:rPr>
              <a:t>Lung</a:t>
            </a:r>
            <a:r>
              <a:rPr lang="it-IT" b="1" dirty="0">
                <a:solidFill>
                  <a:schemeClr val="accent2"/>
                </a:solidFill>
              </a:rPr>
              <a:t> Screening </a:t>
            </a:r>
            <a:r>
              <a:rPr lang="it-IT" b="1" dirty="0">
                <a:solidFill>
                  <a:srgbClr val="C0504D"/>
                </a:solidFill>
              </a:rPr>
              <a:t>Trial (NLST) </a:t>
            </a:r>
          </a:p>
          <a:p>
            <a:pPr>
              <a:lnSpc>
                <a:spcPct val="150000"/>
              </a:lnSpc>
            </a:pP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mortalita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20%     </a:t>
            </a:r>
            <a:r>
              <a:rPr lang="it-IT" b="1" dirty="0" err="1">
                <a:solidFill>
                  <a:srgbClr val="FF0000"/>
                </a:solidFill>
              </a:rPr>
              <a:t>sovradiagnosi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20%</a:t>
            </a:r>
          </a:p>
          <a:p>
            <a:pPr>
              <a:lnSpc>
                <a:spcPct val="150000"/>
              </a:lnSpc>
            </a:pP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Medicare ha introdotto lo screening </a:t>
            </a:r>
          </a:p>
          <a:p>
            <a:pPr>
              <a:lnSpc>
                <a:spcPct val="150000"/>
              </a:lnSpc>
            </a:pP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solo per soggetti ad alto rischio (fumo, asbesto)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1657" y="324856"/>
            <a:ext cx="7547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504D"/>
                </a:solidFill>
              </a:rPr>
              <a:t>screening dei tumori del polmone mediante LDCT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344076" y="3874380"/>
            <a:ext cx="7124516" cy="2146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C0504D"/>
                </a:solidFill>
              </a:rPr>
              <a:t>7 sperimentazioni in corso</a:t>
            </a:r>
          </a:p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558ED5"/>
                </a:solidFill>
              </a:rPr>
              <a:t>non raccomandato l’avvio fino a completamento degli studi</a:t>
            </a:r>
          </a:p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558ED5"/>
                </a:solidFill>
              </a:rPr>
              <a:t>migliorare i criteri di definizione dell’alto rischio</a:t>
            </a:r>
          </a:p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558ED5"/>
                </a:solidFill>
              </a:rPr>
              <a:t>confrontare costi e benefici dello screening e della prevenzione primaria </a:t>
            </a:r>
          </a:p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558ED5"/>
                </a:solidFill>
              </a:rPr>
              <a:t>investire in HTA, training, CAD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984549" y="942435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</a:rPr>
              <a:t>USA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76214" y="3389208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4F81BD"/>
                </a:solidFill>
              </a:rPr>
              <a:t>EU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356215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5365" y="364250"/>
            <a:ext cx="55771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2"/>
                </a:solidFill>
              </a:rPr>
              <a:t>screening del tumore della prostata</a:t>
            </a:r>
          </a:p>
          <a:p>
            <a:r>
              <a:rPr lang="it-IT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EU	   ERSPC				     USA	PLCO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2751" y="1431742"/>
            <a:ext cx="80104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chemeClr val="accent1"/>
                </a:solidFill>
              </a:rPr>
              <a:t>European</a:t>
            </a:r>
            <a:r>
              <a:rPr lang="it-IT" sz="2400" b="1" dirty="0">
                <a:solidFill>
                  <a:schemeClr val="accent1"/>
                </a:solidFill>
              </a:rPr>
              <a:t> </a:t>
            </a:r>
            <a:r>
              <a:rPr lang="it-IT" sz="2400" b="1" dirty="0" err="1">
                <a:solidFill>
                  <a:schemeClr val="accent1"/>
                </a:solidFill>
              </a:rPr>
              <a:t>Randomized</a:t>
            </a:r>
            <a:r>
              <a:rPr lang="it-IT" sz="2400" b="1" dirty="0">
                <a:solidFill>
                  <a:schemeClr val="accent1"/>
                </a:solidFill>
              </a:rPr>
              <a:t> </a:t>
            </a:r>
            <a:r>
              <a:rPr lang="it-IT" sz="2400" b="1" dirty="0" err="1">
                <a:solidFill>
                  <a:schemeClr val="accent1"/>
                </a:solidFill>
              </a:rPr>
              <a:t>Study</a:t>
            </a:r>
            <a:r>
              <a:rPr lang="it-IT" sz="2400" b="1" dirty="0">
                <a:solidFill>
                  <a:schemeClr val="accent1"/>
                </a:solidFill>
              </a:rPr>
              <a:t> on Screening of Prostate </a:t>
            </a:r>
            <a:r>
              <a:rPr lang="it-IT" sz="2400" b="1" dirty="0" err="1">
                <a:solidFill>
                  <a:schemeClr val="accent1"/>
                </a:solidFill>
              </a:rPr>
              <a:t>Cancer</a:t>
            </a:r>
            <a:endParaRPr lang="it-IT" sz="2400" b="1" dirty="0">
              <a:solidFill>
                <a:schemeClr val="accent1"/>
              </a:solidFill>
            </a:endParaRPr>
          </a:p>
          <a:p>
            <a:endParaRPr lang="it-IT" sz="2400" b="1" dirty="0">
              <a:solidFill>
                <a:schemeClr val="accent1"/>
              </a:solidFill>
            </a:endParaRPr>
          </a:p>
          <a:p>
            <a:r>
              <a:rPr lang="it-IT" sz="2400" b="1" dirty="0">
                <a:solidFill>
                  <a:schemeClr val="accent2"/>
                </a:solidFill>
              </a:rPr>
              <a:t>soggetti</a:t>
            </a:r>
            <a:r>
              <a:rPr lang="it-IT" sz="2400" b="1" dirty="0">
                <a:solidFill>
                  <a:srgbClr val="800000"/>
                </a:solidFill>
              </a:rPr>
              <a:t> 			</a:t>
            </a:r>
            <a:r>
              <a:rPr lang="it-IT" sz="2400" b="1" dirty="0">
                <a:solidFill>
                  <a:srgbClr val="558ED5"/>
                </a:solidFill>
              </a:rPr>
              <a:t>162.387</a:t>
            </a:r>
          </a:p>
          <a:p>
            <a:r>
              <a:rPr lang="it-IT" sz="2400" b="1" dirty="0">
                <a:solidFill>
                  <a:srgbClr val="C0504D"/>
                </a:solidFill>
              </a:rPr>
              <a:t>età</a:t>
            </a:r>
            <a:r>
              <a:rPr lang="it-IT" sz="2400" b="1" dirty="0">
                <a:solidFill>
                  <a:srgbClr val="948A54"/>
                </a:solidFill>
              </a:rPr>
              <a:t> 				</a:t>
            </a:r>
            <a:r>
              <a:rPr lang="it-IT" sz="2400" b="1" dirty="0">
                <a:solidFill>
                  <a:srgbClr val="558ED5"/>
                </a:solidFill>
              </a:rPr>
              <a:t>55-69</a:t>
            </a:r>
          </a:p>
          <a:p>
            <a:r>
              <a:rPr lang="it-IT" sz="2400" b="1" dirty="0">
                <a:solidFill>
                  <a:srgbClr val="C0504D"/>
                </a:solidFill>
              </a:rPr>
              <a:t>test 				</a:t>
            </a:r>
            <a:r>
              <a:rPr lang="it-IT" sz="2400" b="1" dirty="0">
                <a:solidFill>
                  <a:srgbClr val="558ED5"/>
                </a:solidFill>
              </a:rPr>
              <a:t>PSA (&gt; 3ng/ml)</a:t>
            </a:r>
          </a:p>
          <a:p>
            <a:r>
              <a:rPr lang="it-IT" sz="2400" b="1" dirty="0">
                <a:solidFill>
                  <a:srgbClr val="C0504D"/>
                </a:solidFill>
              </a:rPr>
              <a:t>diagnosi			</a:t>
            </a:r>
            <a:r>
              <a:rPr lang="it-IT" sz="2400" b="1" dirty="0">
                <a:solidFill>
                  <a:srgbClr val="558ED5"/>
                </a:solidFill>
              </a:rPr>
              <a:t>biopsia</a:t>
            </a:r>
          </a:p>
          <a:p>
            <a:r>
              <a:rPr lang="it-IT" sz="2400" b="1" dirty="0">
                <a:solidFill>
                  <a:srgbClr val="C0504D"/>
                </a:solidFill>
              </a:rPr>
              <a:t>intervallo</a:t>
            </a:r>
            <a:r>
              <a:rPr lang="it-IT" sz="2400" b="1" dirty="0">
                <a:solidFill>
                  <a:schemeClr val="accent3"/>
                </a:solidFill>
              </a:rPr>
              <a:t>			</a:t>
            </a:r>
            <a:r>
              <a:rPr lang="it-IT" sz="2400" b="1" dirty="0">
                <a:solidFill>
                  <a:srgbClr val="558ED5"/>
                </a:solidFill>
              </a:rPr>
              <a:t>4 anni</a:t>
            </a:r>
          </a:p>
          <a:p>
            <a:r>
              <a:rPr lang="it-IT" sz="2400" b="1" dirty="0" err="1">
                <a:solidFill>
                  <a:srgbClr val="C0504D"/>
                </a:solidFill>
              </a:rPr>
              <a:t>follow</a:t>
            </a:r>
            <a:r>
              <a:rPr lang="it-IT" sz="2400" b="1" dirty="0">
                <a:solidFill>
                  <a:srgbClr val="C0504D"/>
                </a:solidFill>
              </a:rPr>
              <a:t> up</a:t>
            </a:r>
            <a:r>
              <a:rPr lang="it-IT" sz="2400" b="1" dirty="0">
                <a:solidFill>
                  <a:schemeClr val="accent1"/>
                </a:solidFill>
              </a:rPr>
              <a:t> 			</a:t>
            </a:r>
            <a:r>
              <a:rPr lang="it-IT" sz="2400" b="1" dirty="0">
                <a:solidFill>
                  <a:srgbClr val="558ED5"/>
                </a:solidFill>
              </a:rPr>
              <a:t>13 anni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3808" y="5794090"/>
            <a:ext cx="3121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4F81BD"/>
                </a:solidFill>
              </a:rPr>
              <a:t>effetti secondari</a:t>
            </a:r>
            <a:r>
              <a:rPr lang="it-IT" sz="2400" b="1" dirty="0">
                <a:solidFill>
                  <a:schemeClr val="accent2"/>
                </a:solidFill>
              </a:rPr>
              <a:t>	</a:t>
            </a:r>
            <a:r>
              <a:rPr lang="it-IT" sz="2400" b="1" dirty="0">
                <a:solidFill>
                  <a:srgbClr val="558ED5"/>
                </a:solidFill>
              </a:rPr>
              <a:t>gravi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75423" y="5316237"/>
            <a:ext cx="3252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rgbClr val="4F81BD"/>
                </a:solidFill>
              </a:rPr>
              <a:t>sovradiagnosi</a:t>
            </a:r>
            <a:r>
              <a:rPr lang="it-IT" sz="2400" b="1" dirty="0">
                <a:solidFill>
                  <a:srgbClr val="4F81BD"/>
                </a:solidFill>
              </a:rPr>
              <a:t> 		</a:t>
            </a:r>
            <a:r>
              <a:rPr lang="it-IT" sz="2400" b="1" dirty="0">
                <a:solidFill>
                  <a:srgbClr val="558ED5"/>
                </a:solidFill>
              </a:rPr>
              <a:t>≥ 50%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95365" y="4848062"/>
            <a:ext cx="6737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</a:rPr>
              <a:t>mortalità</a:t>
            </a:r>
            <a:r>
              <a:rPr lang="it-IT" sz="2400" b="1" dirty="0">
                <a:solidFill>
                  <a:srgbClr val="C0504D"/>
                </a:solidFill>
              </a:rPr>
              <a:t> 			</a:t>
            </a:r>
            <a:r>
              <a:rPr lang="it-IT" sz="2400" b="1" dirty="0">
                <a:solidFill>
                  <a:srgbClr val="558ED5"/>
                </a:solidFill>
              </a:rPr>
              <a:t>&lt; 21% tra i soggetti con screening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22447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6846889" y="1435100"/>
            <a:ext cx="1639888" cy="51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frequenza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2508" y="381000"/>
            <a:ext cx="8468532" cy="841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accent2"/>
                </a:solidFill>
                <a:latin typeface="Times New Roman" charset="0"/>
              </a:rPr>
              <a:t>cancro della prostata: effetti collaterali dei trattamenti</a:t>
            </a:r>
            <a:endParaRPr lang="en-US" sz="2800" b="1" dirty="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3398839" y="1435100"/>
            <a:ext cx="2571750" cy="51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effetti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collaterali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61951" y="1435100"/>
            <a:ext cx="1822450" cy="51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anchor="b"/>
          <a:lstStyle/>
          <a:p>
            <a:pPr eaLnBrk="1" hangingPunct="1"/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trattamento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61951" y="2163765"/>
            <a:ext cx="1822450" cy="66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45720" rIns="45720"/>
          <a:lstStyle/>
          <a:p>
            <a:pPr marL="171450" indent="-171450"/>
            <a:r>
              <a:rPr lang="en-US" b="1" dirty="0" err="1">
                <a:solidFill>
                  <a:schemeClr val="accent1"/>
                </a:solidFill>
                <a:latin typeface="Arial" charset="0"/>
              </a:rPr>
              <a:t>prostatectomia</a:t>
            </a:r>
            <a:endParaRPr lang="en-US" b="1" dirty="0">
              <a:solidFill>
                <a:schemeClr val="accent1"/>
              </a:solidFill>
              <a:latin typeface="Arial" charset="0"/>
            </a:endParaRPr>
          </a:p>
          <a:p>
            <a:pPr marL="171450" indent="-171450"/>
            <a:r>
              <a:rPr lang="en-US" b="1" dirty="0" err="1">
                <a:solidFill>
                  <a:schemeClr val="accent1"/>
                </a:solidFill>
                <a:latin typeface="Arial" charset="0"/>
              </a:rPr>
              <a:t>radicale</a:t>
            </a:r>
            <a:endParaRPr lang="en-US" b="1" dirty="0">
              <a:solidFill>
                <a:schemeClr val="accent1"/>
              </a:solidFill>
              <a:latin typeface="Arial" charset="0"/>
            </a:endParaRPr>
          </a:p>
          <a:p>
            <a:pPr eaLnBrk="1" hangingPunct="1"/>
            <a:endParaRPr lang="en-US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398839" y="2163765"/>
            <a:ext cx="2690813" cy="66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b="1" dirty="0" err="1">
                <a:solidFill>
                  <a:schemeClr val="accent1"/>
                </a:solidFill>
                <a:latin typeface="Arial" charset="0"/>
              </a:rPr>
              <a:t>disfunzione</a:t>
            </a:r>
            <a:r>
              <a:rPr lang="en-US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" charset="0"/>
              </a:rPr>
              <a:t>erettile</a:t>
            </a:r>
            <a:endParaRPr lang="en-US" b="1" dirty="0">
              <a:solidFill>
                <a:schemeClr val="accent1"/>
              </a:solidFill>
              <a:latin typeface="Arial" charset="0"/>
            </a:endParaRPr>
          </a:p>
          <a:p>
            <a:pPr marL="171450" indent="-171450">
              <a:buFontTx/>
              <a:buChar char="•"/>
            </a:pPr>
            <a:r>
              <a:rPr lang="en-US" b="1" dirty="0" err="1">
                <a:solidFill>
                  <a:schemeClr val="accent1"/>
                </a:solidFill>
                <a:latin typeface="Arial" charset="0"/>
              </a:rPr>
              <a:t>incontinenza</a:t>
            </a:r>
            <a:r>
              <a:rPr lang="en-US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" charset="0"/>
              </a:rPr>
              <a:t>urinaria</a:t>
            </a:r>
            <a:endParaRPr lang="en-US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7113589" y="2163765"/>
            <a:ext cx="1443038" cy="66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rIns="457200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  <a:latin typeface="Arial" charset="0"/>
              </a:rPr>
              <a:t>20</a:t>
            </a:r>
            <a:r>
              <a:rPr lang="en-US" b="1" dirty="0">
                <a:solidFill>
                  <a:schemeClr val="accent1"/>
                </a:solidFill>
                <a:latin typeface="Arial" charset="0"/>
                <a:cs typeface="Arial" charset="0"/>
              </a:rPr>
              <a:t>–</a:t>
            </a:r>
            <a:r>
              <a:rPr lang="en-US" b="1" dirty="0">
                <a:solidFill>
                  <a:schemeClr val="accent1"/>
                </a:solidFill>
                <a:latin typeface="Arial" charset="0"/>
              </a:rPr>
              <a:t>70%</a:t>
            </a:r>
          </a:p>
          <a:p>
            <a:pPr algn="ctr" eaLnBrk="1" hangingPunct="1"/>
            <a:r>
              <a:rPr lang="en-US" b="1" dirty="0">
                <a:solidFill>
                  <a:schemeClr val="accent1"/>
                </a:solidFill>
                <a:latin typeface="Arial" charset="0"/>
              </a:rPr>
              <a:t>15</a:t>
            </a:r>
            <a:r>
              <a:rPr lang="en-US" b="1" dirty="0">
                <a:solidFill>
                  <a:schemeClr val="accent1"/>
                </a:solidFill>
                <a:latin typeface="Arial" charset="0"/>
                <a:cs typeface="Arial" charset="0"/>
              </a:rPr>
              <a:t>–</a:t>
            </a:r>
            <a:r>
              <a:rPr lang="en-US" b="1" dirty="0">
                <a:solidFill>
                  <a:schemeClr val="accent1"/>
                </a:solidFill>
                <a:latin typeface="Arial" charset="0"/>
              </a:rPr>
              <a:t>50%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61951" y="3424048"/>
            <a:ext cx="1476375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45720" rIns="45720"/>
          <a:lstStyle/>
          <a:p>
            <a:pPr eaLnBrk="1" hangingPunct="1"/>
            <a:r>
              <a:rPr lang="en-US" b="1" dirty="0" err="1">
                <a:solidFill>
                  <a:schemeClr val="accent1"/>
                </a:solidFill>
                <a:latin typeface="Arial" charset="0"/>
              </a:rPr>
              <a:t>radioterapia</a:t>
            </a:r>
            <a:endParaRPr lang="en-US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425032" y="3166584"/>
            <a:ext cx="2690813" cy="94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b="1" dirty="0" err="1">
                <a:solidFill>
                  <a:schemeClr val="accent1"/>
                </a:solidFill>
                <a:latin typeface="Arial" charset="0"/>
              </a:rPr>
              <a:t>disfunzione</a:t>
            </a:r>
            <a:r>
              <a:rPr lang="en-US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" charset="0"/>
              </a:rPr>
              <a:t>erettile</a:t>
            </a:r>
            <a:endParaRPr lang="en-US" b="1" dirty="0">
              <a:solidFill>
                <a:schemeClr val="accent1"/>
              </a:solidFill>
              <a:latin typeface="Arial" charset="0"/>
            </a:endParaRPr>
          </a:p>
          <a:p>
            <a:pPr marL="171450" indent="-171450">
              <a:buFontTx/>
              <a:buChar char="•"/>
            </a:pPr>
            <a:r>
              <a:rPr lang="en-US" b="1" dirty="0" err="1">
                <a:solidFill>
                  <a:schemeClr val="accent1"/>
                </a:solidFill>
                <a:latin typeface="Arial" charset="0"/>
              </a:rPr>
              <a:t>incontinenza</a:t>
            </a:r>
            <a:r>
              <a:rPr lang="en-US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" charset="0"/>
              </a:rPr>
              <a:t>urinaria</a:t>
            </a:r>
            <a:endParaRPr lang="en-US" b="1" dirty="0">
              <a:solidFill>
                <a:schemeClr val="accent1"/>
              </a:solidFill>
              <a:latin typeface="Arial" charset="0"/>
            </a:endParaRPr>
          </a:p>
          <a:p>
            <a:pPr marL="171450" indent="-171450">
              <a:buFontTx/>
              <a:buChar char="•"/>
            </a:pPr>
            <a:r>
              <a:rPr lang="en-US" b="1" dirty="0" err="1">
                <a:solidFill>
                  <a:schemeClr val="accent1"/>
                </a:solidFill>
                <a:latin typeface="Arial" charset="0"/>
              </a:rPr>
              <a:t>disfunzioni</a:t>
            </a:r>
            <a:r>
              <a:rPr lang="en-US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" charset="0"/>
              </a:rPr>
              <a:t>rettali</a:t>
            </a:r>
            <a:endParaRPr lang="en-US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092951" y="3201798"/>
            <a:ext cx="1506538" cy="96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rIns="457200"/>
          <a:lstStyle/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chemeClr val="accent1"/>
                </a:solidFill>
                <a:latin typeface="Arial" charset="0"/>
              </a:rPr>
              <a:t>20</a:t>
            </a:r>
            <a:r>
              <a:rPr lang="en-US" b="1" dirty="0">
                <a:solidFill>
                  <a:schemeClr val="accent1"/>
                </a:solidFill>
                <a:latin typeface="Arial" charset="0"/>
                <a:cs typeface="Arial" charset="0"/>
              </a:rPr>
              <a:t>–</a:t>
            </a:r>
            <a:r>
              <a:rPr lang="en-US" b="1" dirty="0">
                <a:solidFill>
                  <a:schemeClr val="accent1"/>
                </a:solidFill>
                <a:latin typeface="Arial" charset="0"/>
              </a:rPr>
              <a:t>45%</a:t>
            </a:r>
            <a:endParaRPr lang="en-US" sz="800" b="1" dirty="0">
              <a:solidFill>
                <a:schemeClr val="accent1"/>
              </a:solidFill>
              <a:latin typeface="Arial" charset="0"/>
            </a:endParaRPr>
          </a:p>
          <a:p>
            <a:pPr algn="ctr" eaLnBrk="1" hangingPunct="1"/>
            <a:r>
              <a:rPr lang="en-US" b="1" dirty="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n-US" b="1" dirty="0">
                <a:solidFill>
                  <a:schemeClr val="accent1"/>
                </a:solidFill>
                <a:latin typeface="Arial" charset="0"/>
                <a:cs typeface="Arial" charset="0"/>
              </a:rPr>
              <a:t>–</a:t>
            </a:r>
            <a:r>
              <a:rPr lang="en-US" b="1" dirty="0">
                <a:solidFill>
                  <a:schemeClr val="accent1"/>
                </a:solidFill>
                <a:latin typeface="Arial" charset="0"/>
              </a:rPr>
              <a:t>16%</a:t>
            </a:r>
          </a:p>
          <a:p>
            <a:pPr algn="ctr" eaLnBrk="1" hangingPunct="1"/>
            <a:r>
              <a:rPr lang="en-US" b="1" dirty="0">
                <a:solidFill>
                  <a:schemeClr val="accent1"/>
                </a:solidFill>
                <a:latin typeface="Arial" charset="0"/>
              </a:rPr>
              <a:t>30-50%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61951" y="4397139"/>
            <a:ext cx="1601788" cy="70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45720" rIns="45720"/>
          <a:lstStyle/>
          <a:p>
            <a:pPr eaLnBrk="1" hangingPunct="1"/>
            <a:r>
              <a:rPr lang="en-US" b="1" dirty="0" err="1">
                <a:solidFill>
                  <a:schemeClr val="accent1"/>
                </a:solidFill>
                <a:latin typeface="Arial" charset="0"/>
              </a:rPr>
              <a:t>deprivazione</a:t>
            </a:r>
            <a:endParaRPr lang="en-US" b="1" dirty="0">
              <a:solidFill>
                <a:schemeClr val="accent1"/>
              </a:solidFill>
              <a:latin typeface="Arial" charset="0"/>
            </a:endParaRPr>
          </a:p>
          <a:p>
            <a:pPr eaLnBrk="1" hangingPunct="1"/>
            <a:r>
              <a:rPr lang="en-US" b="1" dirty="0" err="1">
                <a:solidFill>
                  <a:schemeClr val="accent1"/>
                </a:solidFill>
                <a:latin typeface="Arial" charset="0"/>
              </a:rPr>
              <a:t>androgenica</a:t>
            </a:r>
            <a:endParaRPr lang="en-US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398839" y="4397139"/>
            <a:ext cx="2571750" cy="70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r>
              <a:rPr lang="en-US" b="1" dirty="0" err="1">
                <a:solidFill>
                  <a:schemeClr val="accent1"/>
                </a:solidFill>
                <a:latin typeface="Arial" charset="0"/>
              </a:rPr>
              <a:t>alterazioni</a:t>
            </a:r>
            <a:r>
              <a:rPr lang="en-US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" charset="0"/>
              </a:rPr>
              <a:t>sessuali</a:t>
            </a:r>
            <a:endParaRPr lang="en-US" b="1" dirty="0">
              <a:solidFill>
                <a:schemeClr val="accent1"/>
              </a:solidFill>
              <a:latin typeface="Arial" charset="0"/>
            </a:endParaRPr>
          </a:p>
          <a:p>
            <a:pPr marL="171450" indent="-171450" eaLnBrk="1" hangingPunct="1">
              <a:buFontTx/>
              <a:buChar char="•"/>
            </a:pPr>
            <a:r>
              <a:rPr lang="en-US" b="1" dirty="0" err="1">
                <a:solidFill>
                  <a:schemeClr val="accent1"/>
                </a:solidFill>
                <a:latin typeface="Arial" charset="0"/>
              </a:rPr>
              <a:t>vampate</a:t>
            </a:r>
            <a:endParaRPr lang="en-US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162699" y="4389251"/>
            <a:ext cx="1458913" cy="70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rIns="457200"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  <a:latin typeface="Arial" charset="0"/>
              </a:rPr>
              <a:t>20</a:t>
            </a:r>
            <a:r>
              <a:rPr lang="en-US" b="1" dirty="0">
                <a:solidFill>
                  <a:schemeClr val="accent1"/>
                </a:solidFill>
                <a:latin typeface="Arial" charset="0"/>
                <a:cs typeface="Arial" charset="0"/>
              </a:rPr>
              <a:t>–</a:t>
            </a:r>
            <a:r>
              <a:rPr lang="en-US" b="1" dirty="0">
                <a:solidFill>
                  <a:schemeClr val="accent1"/>
                </a:solidFill>
                <a:latin typeface="Arial" charset="0"/>
              </a:rPr>
              <a:t>70%</a:t>
            </a:r>
          </a:p>
          <a:p>
            <a:pPr algn="ctr" eaLnBrk="1" hangingPunct="1"/>
            <a:r>
              <a:rPr lang="en-US" b="1" dirty="0">
                <a:solidFill>
                  <a:schemeClr val="accent1"/>
                </a:solidFill>
                <a:latin typeface="Arial" charset="0"/>
              </a:rPr>
              <a:t>50</a:t>
            </a:r>
            <a:r>
              <a:rPr lang="en-US" b="1" dirty="0">
                <a:solidFill>
                  <a:schemeClr val="accent1"/>
                </a:solidFill>
                <a:latin typeface="Arial" charset="0"/>
                <a:cs typeface="Arial" charset="0"/>
              </a:rPr>
              <a:t>–</a:t>
            </a:r>
            <a:r>
              <a:rPr lang="en-US" b="1" dirty="0">
                <a:solidFill>
                  <a:schemeClr val="accent1"/>
                </a:solidFill>
                <a:latin typeface="Arial" charset="0"/>
              </a:rPr>
              <a:t>60%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362917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49711" y="2342998"/>
            <a:ext cx="4591096" cy="3760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C6D9F1"/>
                </a:solidFill>
              </a:rPr>
              <a:t>definizioni e teoria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C6D9F1"/>
                </a:solidFill>
              </a:rPr>
              <a:t>quali tumori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chemeClr val="accent1"/>
                </a:solidFill>
              </a:rPr>
              <a:t>condizioni allo sviluppo di un programma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C6D9F1"/>
                </a:solidFill>
              </a:rPr>
              <a:t>organizzazione e funzionamento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C6D9F1"/>
                </a:solidFill>
              </a:rPr>
              <a:t>screening oncologici in Italia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verifica di efficacia e controllo di qualità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C6D9F1"/>
                </a:solidFill>
              </a:rPr>
              <a:t>vantaggi e svantaggi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etica degli screening oncologici</a:t>
            </a:r>
          </a:p>
        </p:txBody>
      </p:sp>
      <p:sp>
        <p:nvSpPr>
          <p:cNvPr id="2" name="Rettangolo 1"/>
          <p:cNvSpPr/>
          <p:nvPr/>
        </p:nvSpPr>
        <p:spPr>
          <a:xfrm>
            <a:off x="2321187" y="517569"/>
            <a:ext cx="3739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Gli screening dei tumori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57411" y="1623896"/>
            <a:ext cx="2540000" cy="537042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chemeClr val="accent2"/>
                </a:solidFill>
                <a:latin typeface="+mn-lt"/>
              </a:rPr>
              <a:t>sommario</a:t>
            </a:r>
            <a:endParaRPr lang="en-GB" sz="2800" b="1" dirty="0">
              <a:solidFill>
                <a:srgbClr val="C0504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162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00" y="228600"/>
            <a:ext cx="44100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238512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98600"/>
            <a:ext cx="73152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1112538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55563" y="425450"/>
            <a:ext cx="9031287" cy="11953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>
                <a:solidFill>
                  <a:srgbClr val="D2533C"/>
                </a:solidFill>
                <a:latin typeface="+mn-lt"/>
                <a:ea typeface="+mj-ea"/>
                <a:cs typeface="+mj-cs"/>
              </a:rPr>
              <a:t>condizioni necessarie per l’avvio di un programma di screening (Wilson &amp; Junger criteria, WHO 1968) - 1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49225" y="1857630"/>
            <a:ext cx="878771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000" b="1" dirty="0">
                <a:solidFill>
                  <a:schemeClr val="accent1"/>
                </a:solidFill>
              </a:rPr>
              <a:t>la malattia che si vuole contrastare è un problema di sanità pubblica ed è quantitativamente rilevante;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it-IT" sz="2000" b="1" dirty="0">
                <a:solidFill>
                  <a:schemeClr val="accent1"/>
                </a:solidFill>
              </a:rPr>
              <a:t>precursori benigni e/o stadi precoci possono essere diagnosticati nella fase pre-clinica della malattia;</a:t>
            </a:r>
          </a:p>
          <a:p>
            <a:pPr>
              <a:defRPr/>
            </a:pPr>
            <a:endParaRPr lang="it-IT" sz="2000" b="1" dirty="0">
              <a:solidFill>
                <a:schemeClr val="accent1"/>
              </a:solidFill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000" b="1" dirty="0">
                <a:solidFill>
                  <a:schemeClr val="accent1"/>
                </a:solidFill>
              </a:rPr>
              <a:t>la storia naturale della malattia, compresi i meccanismi di progressione dalla fase latente a quella manifesta, è adeguatamente conosciuta;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it-IT" sz="2000" b="1" dirty="0">
                <a:solidFill>
                  <a:schemeClr val="accent1"/>
                </a:solidFill>
              </a:rPr>
              <a:t>si dispone di un trattamento efficace per i soggetti riconosciuti portatori della malattia.</a:t>
            </a:r>
          </a:p>
        </p:txBody>
      </p:sp>
      <p:sp>
        <p:nvSpPr>
          <p:cNvPr id="25604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3349625" y="0"/>
            <a:ext cx="5737225" cy="3286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>
                <a:solidFill>
                  <a:schemeClr val="bg1"/>
                </a:solidFill>
              </a:rPr>
              <a:t>Breast Cancer Masterclass: State of the Art and Controversies </a:t>
            </a:r>
          </a:p>
        </p:txBody>
      </p:sp>
      <p:sp>
        <p:nvSpPr>
          <p:cNvPr id="25605" name="CasellaDiTesto 2"/>
          <p:cNvSpPr txBox="1">
            <a:spLocks noChangeArrowheads="1"/>
          </p:cNvSpPr>
          <p:nvPr/>
        </p:nvSpPr>
        <p:spPr bwMode="auto">
          <a:xfrm>
            <a:off x="55563" y="28575"/>
            <a:ext cx="3087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>
                <a:solidFill>
                  <a:schemeClr val="bg1"/>
                </a:solidFill>
              </a:rPr>
              <a:t>IEO – Milan, 14-15 November 2013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291783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224799" y="1847381"/>
            <a:ext cx="8388743" cy="34536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  <a:defRPr/>
            </a:pPr>
            <a:r>
              <a:rPr lang="it-IT" sz="2000" b="1" dirty="0">
                <a:solidFill>
                  <a:schemeClr val="accent1"/>
                </a:solidFill>
              </a:rPr>
              <a:t>è provato che il trattamento in fase precoce è più efficace (riduzione della mortalità e, quando si applica, dell’incidenza) di quello in fase più avanzata della malattia ;</a:t>
            </a:r>
          </a:p>
          <a:p>
            <a:pPr marL="0" indent="0">
              <a:buNone/>
              <a:defRPr/>
            </a:pPr>
            <a:endParaRPr lang="it-IT" sz="2000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it-IT" sz="2000" b="1" dirty="0">
                <a:solidFill>
                  <a:schemeClr val="accent1"/>
                </a:solidFill>
              </a:rPr>
              <a:t>è disponibile un idoneo test di screening, accettabile dalla popolazione, gratuito, ripetibile, sicuro, facile da somministrare e a un costo sostenibile per il SSN;</a:t>
            </a:r>
          </a:p>
          <a:p>
            <a:pPr marL="228600" indent="-228600" eaLnBrk="1" hangingPunct="1">
              <a:buFont typeface="+mj-lt"/>
              <a:buAutoNum type="arabicPeriod" startAt="5"/>
              <a:defRPr/>
            </a:pPr>
            <a:endParaRPr lang="it-IT" sz="2000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it-IT" sz="2000" b="1" dirty="0">
                <a:solidFill>
                  <a:schemeClr val="accent1"/>
                </a:solidFill>
              </a:rPr>
              <a:t>sono disponibili strutture sanitarie qualificate per la cura dei casi diagnosticati allo screening;</a:t>
            </a:r>
          </a:p>
          <a:p>
            <a:pPr marL="514350" indent="-514350" eaLnBrk="1" hangingPunct="1">
              <a:buFont typeface="+mj-lt"/>
              <a:buAutoNum type="arabicPeriod" startAt="5"/>
              <a:defRPr/>
            </a:pPr>
            <a:endParaRPr lang="it-IT" sz="2000" b="1" dirty="0">
              <a:solidFill>
                <a:schemeClr val="accent1"/>
              </a:solidFill>
            </a:endParaRPr>
          </a:p>
        </p:txBody>
      </p:sp>
      <p:sp>
        <p:nvSpPr>
          <p:cNvPr id="26628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3349625" y="0"/>
            <a:ext cx="5737225" cy="3286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>
                <a:solidFill>
                  <a:schemeClr val="bg1"/>
                </a:solidFill>
              </a:rPr>
              <a:t>Breast Cancer Masterclass: State of the Art and Controversies </a:t>
            </a:r>
          </a:p>
        </p:txBody>
      </p:sp>
      <p:sp>
        <p:nvSpPr>
          <p:cNvPr id="26629" name="CasellaDiTesto 2"/>
          <p:cNvSpPr txBox="1">
            <a:spLocks noChangeArrowheads="1"/>
          </p:cNvSpPr>
          <p:nvPr/>
        </p:nvSpPr>
        <p:spPr bwMode="auto">
          <a:xfrm>
            <a:off x="55563" y="28575"/>
            <a:ext cx="3087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>
                <a:solidFill>
                  <a:schemeClr val="bg1"/>
                </a:solidFill>
              </a:rPr>
              <a:t>IEO – Milan, 14-15 November 2013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55563" y="425450"/>
            <a:ext cx="9031287" cy="11953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2800" b="1" dirty="0">
                <a:solidFill>
                  <a:srgbClr val="D2533C"/>
                </a:solidFill>
              </a:rPr>
              <a:t>condizioni necessarie per l’avvio di un programma di screening (Wilson &amp; </a:t>
            </a:r>
            <a:r>
              <a:rPr lang="it-IT" sz="2800" b="1" dirty="0" err="1">
                <a:solidFill>
                  <a:srgbClr val="D2533C"/>
                </a:solidFill>
              </a:rPr>
              <a:t>Junger</a:t>
            </a:r>
            <a:r>
              <a:rPr lang="it-IT" sz="2800" b="1" dirty="0">
                <a:solidFill>
                  <a:srgbClr val="D2533C"/>
                </a:solidFill>
              </a:rPr>
              <a:t> </a:t>
            </a:r>
            <a:r>
              <a:rPr lang="it-IT" sz="2800" b="1" dirty="0" err="1">
                <a:solidFill>
                  <a:srgbClr val="D2533C"/>
                </a:solidFill>
              </a:rPr>
              <a:t>criteria</a:t>
            </a:r>
            <a:r>
              <a:rPr lang="it-IT" sz="2800" b="1" dirty="0">
                <a:solidFill>
                  <a:srgbClr val="D2533C"/>
                </a:solidFill>
              </a:rPr>
              <a:t>, WHO 1968) - 2</a:t>
            </a:r>
            <a:endParaRPr lang="it-IT" sz="2800" b="1" dirty="0">
              <a:solidFill>
                <a:srgbClr val="D2533C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10677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57200" y="1975130"/>
            <a:ext cx="8229600" cy="3026132"/>
          </a:xfrm>
        </p:spPr>
        <p:txBody>
          <a:bodyPr>
            <a:noAutofit/>
          </a:bodyPr>
          <a:lstStyle/>
          <a:p>
            <a:pPr marL="514350" indent="-514350">
              <a:lnSpc>
                <a:spcPct val="70000"/>
              </a:lnSpc>
              <a:buFont typeface="+mj-lt"/>
              <a:buAutoNum type="arabicPeriod" startAt="8"/>
              <a:defRPr/>
            </a:pPr>
            <a:r>
              <a:rPr lang="it-IT" sz="2000" b="1" dirty="0">
                <a:solidFill>
                  <a:srgbClr val="4F81BD"/>
                </a:solidFill>
              </a:rPr>
              <a:t>l’</a:t>
            </a:r>
            <a:r>
              <a:rPr lang="it-IT" sz="2000" b="1" dirty="0" err="1">
                <a:solidFill>
                  <a:srgbClr val="4F81BD"/>
                </a:solidFill>
              </a:rPr>
              <a:t>entita</a:t>
            </a:r>
            <a:r>
              <a:rPr lang="it-IT" sz="2000" b="1" dirty="0">
                <a:solidFill>
                  <a:srgbClr val="4F81BD"/>
                </a:solidFill>
              </a:rPr>
              <a:t> della </a:t>
            </a:r>
            <a:r>
              <a:rPr lang="it-IT" sz="2000" b="1" dirty="0" err="1">
                <a:solidFill>
                  <a:srgbClr val="4F81BD"/>
                </a:solidFill>
              </a:rPr>
              <a:t>sovradiagnosi</a:t>
            </a:r>
            <a:r>
              <a:rPr lang="it-IT" sz="2000" b="1" dirty="0">
                <a:solidFill>
                  <a:srgbClr val="4F81BD"/>
                </a:solidFill>
              </a:rPr>
              <a:t> è trascurabile e, in ogni caso, accettabile;</a:t>
            </a:r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it-IT" sz="2000" b="1" dirty="0">
                <a:solidFill>
                  <a:srgbClr val="4F81BD"/>
                </a:solidFill>
              </a:rPr>
              <a:t> 	</a:t>
            </a:r>
          </a:p>
          <a:p>
            <a:pPr marL="0" indent="0">
              <a:lnSpc>
                <a:spcPct val="70000"/>
              </a:lnSpc>
              <a:buNone/>
              <a:defRPr/>
            </a:pPr>
            <a:endParaRPr lang="it-IT" sz="1000" b="1" dirty="0">
              <a:solidFill>
                <a:srgbClr val="4F81BD"/>
              </a:solidFill>
            </a:endParaRPr>
          </a:p>
          <a:p>
            <a:pPr marL="514350" indent="-514350">
              <a:buSzPct val="95000"/>
              <a:buFont typeface="+mj-lt"/>
              <a:buAutoNum type="arabicPeriod" startAt="9"/>
            </a:pPr>
            <a:r>
              <a:rPr lang="it-IT" sz="2000" b="1" dirty="0">
                <a:solidFill>
                  <a:srgbClr val="4F81BD"/>
                </a:solidFill>
              </a:rPr>
              <a:t>le risorse economiche destinate allo screening (diagnosi e trattamento compresi) sono giudicate vantaggiose rispetto alla loro destinazione a obiettivi di salute alternativi; </a:t>
            </a:r>
          </a:p>
          <a:p>
            <a:pPr marL="0" indent="0">
              <a:buSzPct val="95000"/>
              <a:buNone/>
            </a:pPr>
            <a:endParaRPr lang="it-IT" sz="2000" b="1" dirty="0">
              <a:solidFill>
                <a:srgbClr val="4F81BD"/>
              </a:solidFill>
            </a:endParaRPr>
          </a:p>
          <a:p>
            <a:pPr marL="514350" indent="-514350">
              <a:buSzPct val="95000"/>
              <a:buFont typeface="+mj-lt"/>
              <a:buAutoNum type="arabicPeriod" startAt="9"/>
            </a:pPr>
            <a:r>
              <a:rPr lang="it-IT" sz="2000" b="1" dirty="0">
                <a:solidFill>
                  <a:srgbClr val="4F81BD"/>
                </a:solidFill>
              </a:rPr>
              <a:t>è consolidata la conoscenza che il programma di screening è un processo continuo e non un progetto </a:t>
            </a:r>
            <a:r>
              <a:rPr lang="it-IT" altLang="ja-JP" sz="2000" b="1" dirty="0">
                <a:solidFill>
                  <a:srgbClr val="4F81BD"/>
                </a:solidFill>
              </a:rPr>
              <a:t>“</a:t>
            </a:r>
            <a:r>
              <a:rPr lang="it-IT" sz="2000" b="1" i="1" dirty="0">
                <a:solidFill>
                  <a:srgbClr val="4F81BD"/>
                </a:solidFill>
              </a:rPr>
              <a:t>una tantum</a:t>
            </a:r>
            <a:r>
              <a:rPr lang="it-IT" altLang="ja-JP" sz="2000" b="1" dirty="0">
                <a:solidFill>
                  <a:srgbClr val="4F81BD"/>
                </a:solidFill>
              </a:rPr>
              <a:t>”</a:t>
            </a:r>
            <a:r>
              <a:rPr lang="it-IT" sz="2000" b="1" dirty="0">
                <a:solidFill>
                  <a:srgbClr val="4F81BD"/>
                </a:solidFill>
              </a:rPr>
              <a:t>. 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5563" y="425450"/>
            <a:ext cx="9031287" cy="11953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2800" b="1" dirty="0">
                <a:solidFill>
                  <a:srgbClr val="D2533C"/>
                </a:solidFill>
              </a:rPr>
              <a:t>condizioni necessarie per l’avvio di un programma di screening (Wilson &amp; </a:t>
            </a:r>
            <a:r>
              <a:rPr lang="it-IT" sz="2800" b="1" dirty="0" err="1">
                <a:solidFill>
                  <a:srgbClr val="D2533C"/>
                </a:solidFill>
              </a:rPr>
              <a:t>Junger</a:t>
            </a:r>
            <a:r>
              <a:rPr lang="it-IT" sz="2800" b="1" dirty="0">
                <a:solidFill>
                  <a:srgbClr val="D2533C"/>
                </a:solidFill>
              </a:rPr>
              <a:t> </a:t>
            </a:r>
            <a:r>
              <a:rPr lang="it-IT" sz="2800" b="1" dirty="0" err="1">
                <a:solidFill>
                  <a:srgbClr val="D2533C"/>
                </a:solidFill>
              </a:rPr>
              <a:t>criteria</a:t>
            </a:r>
            <a:r>
              <a:rPr lang="it-IT" sz="2800" b="1" dirty="0">
                <a:solidFill>
                  <a:srgbClr val="D2533C"/>
                </a:solidFill>
              </a:rPr>
              <a:t>, WHO 1968) - 3</a:t>
            </a:r>
            <a:endParaRPr lang="it-IT" sz="2800" b="1" dirty="0">
              <a:solidFill>
                <a:srgbClr val="D2533C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37840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49711" y="2342998"/>
            <a:ext cx="4591096" cy="3760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C6D9F1"/>
                </a:solidFill>
              </a:rPr>
              <a:t>definizioni e teoria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4F81BD"/>
                </a:solidFill>
              </a:rPr>
              <a:t>quali tumori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condizioni allo sviluppo di un programma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C6D9F1"/>
                </a:solidFill>
              </a:rPr>
              <a:t>organizzazione e funzionamento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C6D9F1"/>
                </a:solidFill>
              </a:rPr>
              <a:t>screening oncologici in Italia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verifica di efficacia e controllo di qualità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C6D9F1"/>
                </a:solidFill>
              </a:rPr>
              <a:t>vantaggi e svantaggi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etica degli screening oncologici</a:t>
            </a:r>
          </a:p>
        </p:txBody>
      </p:sp>
      <p:sp>
        <p:nvSpPr>
          <p:cNvPr id="2" name="Rettangolo 1"/>
          <p:cNvSpPr/>
          <p:nvPr/>
        </p:nvSpPr>
        <p:spPr>
          <a:xfrm>
            <a:off x="2321187" y="517569"/>
            <a:ext cx="3739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Gli screening dei tumori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57411" y="1623896"/>
            <a:ext cx="2540000" cy="537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>
                <a:solidFill>
                  <a:schemeClr val="accent2"/>
                </a:solidFill>
                <a:latin typeface="+mn-lt"/>
              </a:rPr>
              <a:t>sommario</a:t>
            </a:r>
            <a:endParaRPr lang="en-GB" sz="2800" b="1" dirty="0">
              <a:solidFill>
                <a:srgbClr val="C0504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6840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49711" y="2342998"/>
            <a:ext cx="4591096" cy="3760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C6D9F1"/>
                </a:solidFill>
              </a:rPr>
              <a:t>definizioni e teoria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quali tumori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condizioni allo sviluppo di un programma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organizzazione e funzionamento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chemeClr val="accent1"/>
                </a:solidFill>
              </a:rPr>
              <a:t>screening oncologici in Italia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verifica di efficacia e controllo di qualità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C6D9F1"/>
                </a:solidFill>
              </a:rPr>
              <a:t>vantaggi e svantaggi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etica degli screening oncologici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57411" y="1623896"/>
            <a:ext cx="2540000" cy="537042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chemeClr val="accent2"/>
                </a:solidFill>
              </a:rPr>
              <a:t>sommario</a:t>
            </a:r>
            <a:endParaRPr lang="en-GB" sz="2800" b="1" dirty="0">
              <a:solidFill>
                <a:srgbClr val="C0504D"/>
              </a:solidFill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321187" y="517569"/>
            <a:ext cx="3739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Gli screening dei tumori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853008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22963" y="2168642"/>
            <a:ext cx="61430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2"/>
                </a:solidFill>
              </a:rPr>
              <a:t>Gazzetta Ufficiale 18-03-2017</a:t>
            </a:r>
          </a:p>
          <a:p>
            <a:endParaRPr lang="it-IT" sz="2800" b="1" dirty="0">
              <a:solidFill>
                <a:schemeClr val="accent2"/>
              </a:solidFill>
            </a:endParaRPr>
          </a:p>
          <a:p>
            <a:r>
              <a:rPr lang="it-IT" sz="2800" b="1" dirty="0">
                <a:solidFill>
                  <a:schemeClr val="tx2"/>
                </a:solidFill>
              </a:rPr>
              <a:t>nuovi Livelli Essenziali di Assistenza – F8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2581671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49711" y="2342998"/>
            <a:ext cx="4591096" cy="3760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C6D9F1"/>
                </a:solidFill>
              </a:rPr>
              <a:t>definizioni e teoria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quali tumori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condizioni allo sviluppo di un programma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organizzazione e funzionamento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screening oncologici in Italia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chemeClr val="accent1"/>
                </a:solidFill>
              </a:rPr>
              <a:t>verifica di efficacia e controllo di qualità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C6D9F1"/>
                </a:solidFill>
              </a:rPr>
              <a:t>vantaggi e svantaggi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etica degli screening oncologici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57411" y="1623896"/>
            <a:ext cx="2540000" cy="537042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chemeClr val="accent2"/>
                </a:solidFill>
              </a:rPr>
              <a:t>sommario</a:t>
            </a:r>
            <a:endParaRPr lang="en-GB" sz="2800" b="1" dirty="0">
              <a:solidFill>
                <a:srgbClr val="C0504D"/>
              </a:solidFill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321187" y="517569"/>
            <a:ext cx="3739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Gli screening dei tumori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853008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66844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2"/>
                </a:solidFill>
              </a:rPr>
              <a:t>cosa sono le linee guida per gli screening oncologici?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041953"/>
            <a:ext cx="8229600" cy="2004810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chemeClr val="accent1"/>
                </a:solidFill>
              </a:rPr>
              <a:t>un manuale per pianificare, condurre e valutare un programma;</a:t>
            </a:r>
          </a:p>
          <a:p>
            <a:pPr marL="0" indent="0">
              <a:buNone/>
            </a:pPr>
            <a:endParaRPr lang="it-IT" sz="900" b="1" dirty="0">
              <a:solidFill>
                <a:schemeClr val="accent1"/>
              </a:solidFill>
            </a:endParaRPr>
          </a:p>
          <a:p>
            <a:r>
              <a:rPr lang="it-IT" sz="2000" b="1" dirty="0">
                <a:solidFill>
                  <a:schemeClr val="accent1"/>
                </a:solidFill>
              </a:rPr>
              <a:t>sono basate sulle evidenze di letteratura e sulle “migliori pratiche”;</a:t>
            </a:r>
          </a:p>
          <a:p>
            <a:endParaRPr lang="it-IT" sz="900" b="1" dirty="0">
              <a:solidFill>
                <a:schemeClr val="accent1"/>
              </a:solidFill>
            </a:endParaRPr>
          </a:p>
          <a:p>
            <a:r>
              <a:rPr lang="it-IT" sz="2000" b="1" dirty="0">
                <a:solidFill>
                  <a:schemeClr val="accent1"/>
                </a:solidFill>
              </a:rPr>
              <a:t>rappresentano il “</a:t>
            </a:r>
            <a:r>
              <a:rPr lang="it-IT" sz="2000" b="1" i="1" dirty="0" err="1">
                <a:solidFill>
                  <a:schemeClr val="accent1"/>
                </a:solidFill>
              </a:rPr>
              <a:t>gold</a:t>
            </a:r>
            <a:r>
              <a:rPr lang="it-IT" sz="2000" b="1" i="1" dirty="0">
                <a:solidFill>
                  <a:schemeClr val="accent1"/>
                </a:solidFill>
              </a:rPr>
              <a:t> standard</a:t>
            </a:r>
            <a:r>
              <a:rPr lang="it-IT" sz="2000" b="1" dirty="0">
                <a:solidFill>
                  <a:schemeClr val="accent1"/>
                </a:solidFill>
              </a:rPr>
              <a:t>” europeo per la pratica di screening;</a:t>
            </a:r>
          </a:p>
          <a:p>
            <a:pPr marL="0" indent="0">
              <a:buNone/>
            </a:pPr>
            <a:endParaRPr lang="it-IT" sz="900" b="1" dirty="0">
              <a:solidFill>
                <a:schemeClr val="accent1"/>
              </a:solidFill>
            </a:endParaRPr>
          </a:p>
          <a:p>
            <a:r>
              <a:rPr lang="it-IT" sz="2000" b="1" dirty="0">
                <a:solidFill>
                  <a:schemeClr val="accent1"/>
                </a:solidFill>
              </a:rPr>
              <a:t>prevedono adattamenti alle diverse realtà regionali.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1615272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y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7" y="144786"/>
            <a:ext cx="4538892" cy="63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608304" y="2010661"/>
            <a:ext cx="23468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1993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1°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</a:rPr>
              <a:t>edition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2008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2°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</a:rPr>
              <a:t>edition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2650785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lene1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02" y="114345"/>
            <a:ext cx="4529434" cy="640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396642" y="2010661"/>
            <a:ext cx="31924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1993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1°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</a:rPr>
              <a:t>edition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1996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2°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</a:rPr>
              <a:t>edition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2001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3°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</a:rPr>
              <a:t>edition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2006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4°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</a:rPr>
              <a:t>edition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2013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4°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</a:rPr>
              <a:t>edition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</a:rPr>
              <a:t>suppl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1203750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40" y="54652"/>
            <a:ext cx="4648245" cy="64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608304" y="2010661"/>
            <a:ext cx="23468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2010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1°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</a:rPr>
              <a:t>edition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1780512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63553" y="615297"/>
            <a:ext cx="3801949" cy="684014"/>
          </a:xfrm>
        </p:spPr>
        <p:txBody>
          <a:bodyPr>
            <a:normAutofit fontScale="90000"/>
          </a:bodyPr>
          <a:lstStyle/>
          <a:p>
            <a:r>
              <a:rPr lang="it-IT" sz="2800" b="1" dirty="0">
                <a:solidFill>
                  <a:schemeClr val="accent2"/>
                </a:solidFill>
                <a:latin typeface="+mn-lt"/>
              </a:rPr>
              <a:t>r</a:t>
            </a:r>
            <a:r>
              <a:rPr lang="it-IT" sz="2800" b="1" dirty="0">
                <a:solidFill>
                  <a:schemeClr val="accent2"/>
                </a:solidFill>
                <a:effectLst/>
                <a:latin typeface="+mn-lt"/>
              </a:rPr>
              <a:t>azionale delle linee guida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25386" y="1600201"/>
            <a:ext cx="7872379" cy="4071578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chemeClr val="accent1"/>
                </a:solidFill>
              </a:rPr>
              <a:t>ogni screening è un’impresa così complessa e costosa da non lasciar posto a iniziative individuali e a una immaginazione senza regole;</a:t>
            </a:r>
          </a:p>
          <a:p>
            <a:endParaRPr lang="it-IT" sz="800" b="1" dirty="0">
              <a:solidFill>
                <a:schemeClr val="accent1"/>
              </a:solidFill>
            </a:endParaRPr>
          </a:p>
          <a:p>
            <a:r>
              <a:rPr lang="it-IT" sz="2000" b="1" dirty="0">
                <a:solidFill>
                  <a:schemeClr val="accent1"/>
                </a:solidFill>
              </a:rPr>
              <a:t>ogni soggetto attivamente invitato a entrare in un programma di screening ha diritto a uno stesso standard qualitativo elevato, quale che sia la struttura o l’operatore con cui verrà in contatto;</a:t>
            </a:r>
          </a:p>
          <a:p>
            <a:endParaRPr lang="it-IT" sz="800" b="1" dirty="0">
              <a:solidFill>
                <a:schemeClr val="accent1"/>
              </a:solidFill>
            </a:endParaRPr>
          </a:p>
          <a:p>
            <a:r>
              <a:rPr lang="it-IT" sz="2000" b="1" dirty="0">
                <a:solidFill>
                  <a:schemeClr val="accent1"/>
                </a:solidFill>
              </a:rPr>
              <a:t>a questo servono le linee guida internazionali;</a:t>
            </a:r>
          </a:p>
          <a:p>
            <a:pPr marL="0" indent="0">
              <a:buNone/>
            </a:pPr>
            <a:endParaRPr lang="it-IT" sz="800" b="1" dirty="0">
              <a:solidFill>
                <a:schemeClr val="accent1"/>
              </a:solidFill>
            </a:endParaRPr>
          </a:p>
          <a:p>
            <a:r>
              <a:rPr lang="it-IT" sz="2000" b="1" dirty="0">
                <a:solidFill>
                  <a:schemeClr val="accent1"/>
                </a:solidFill>
              </a:rPr>
              <a:t>quindi – a meno che non vi siano alternative provatamente migliori – conviene fare riferimento costante alle linee guida;</a:t>
            </a:r>
          </a:p>
          <a:p>
            <a:pPr marL="0" indent="0">
              <a:buNone/>
            </a:pPr>
            <a:endParaRPr lang="it-IT" sz="800" b="1" dirty="0">
              <a:solidFill>
                <a:schemeClr val="accent1"/>
              </a:solidFill>
            </a:endParaRPr>
          </a:p>
          <a:p>
            <a:r>
              <a:rPr lang="it-IT" sz="2000" b="1" dirty="0">
                <a:solidFill>
                  <a:schemeClr val="accent1"/>
                </a:solidFill>
              </a:rPr>
              <a:t>il manuale delle linee guida internazionali – sgualcito e annotato – è sul tavolo di ogni operatore di screening.</a:t>
            </a:r>
          </a:p>
          <a:p>
            <a:endParaRPr lang="it-IT" sz="2000" b="1" dirty="0">
              <a:solidFill>
                <a:schemeClr val="accent1"/>
              </a:solidFill>
            </a:endParaRPr>
          </a:p>
          <a:p>
            <a:pPr>
              <a:buNone/>
            </a:pPr>
            <a:endParaRPr lang="it-IT" sz="2000" b="1" dirty="0">
              <a:solidFill>
                <a:schemeClr val="accent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475483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4294967295"/>
          </p:nvPr>
        </p:nvSpPr>
        <p:spPr>
          <a:xfrm>
            <a:off x="199267" y="239891"/>
            <a:ext cx="3413372" cy="4051413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Font typeface="Wingdings" charset="0"/>
              <a:buNone/>
            </a:pPr>
            <a:r>
              <a:rPr lang="it-IT" sz="2800" b="1" dirty="0">
                <a:solidFill>
                  <a:srgbClr val="1F497D"/>
                </a:solidFill>
              </a:rPr>
              <a:t>ti senti tranquillo se sei sottoposto a una colonscopia effettuata da un endoscopista qualsiasi in un ospedale qualsiasi?</a:t>
            </a:r>
          </a:p>
        </p:txBody>
      </p:sp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3289237" y="91899"/>
            <a:ext cx="5856270" cy="5929760"/>
            <a:chOff x="1330126" y="3758555"/>
            <a:chExt cx="3474195" cy="2801005"/>
          </a:xfrm>
        </p:grpSpPr>
        <p:grpSp>
          <p:nvGrpSpPr>
            <p:cNvPr id="6" name="Group 7"/>
            <p:cNvGrpSpPr>
              <a:grpSpLocks noChangeAspect="1"/>
            </p:cNvGrpSpPr>
            <p:nvPr/>
          </p:nvGrpSpPr>
          <p:grpSpPr bwMode="auto">
            <a:xfrm>
              <a:off x="1330126" y="3758555"/>
              <a:ext cx="3474195" cy="2801005"/>
              <a:chOff x="684" y="763"/>
              <a:chExt cx="4402" cy="3629"/>
            </a:xfrm>
          </p:grpSpPr>
          <p:sp>
            <p:nvSpPr>
              <p:cNvPr id="8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971" y="763"/>
                <a:ext cx="3828" cy="3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" y="813"/>
                <a:ext cx="4402" cy="3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Rettangolo 8"/>
            <p:cNvSpPr>
              <a:spLocks noChangeArrowheads="1"/>
            </p:cNvSpPr>
            <p:nvPr/>
          </p:nvSpPr>
          <p:spPr bwMode="auto">
            <a:xfrm>
              <a:off x="4561276" y="4611691"/>
              <a:ext cx="220900" cy="119740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en-GB" sz="2800" b="1"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99267" y="4092682"/>
            <a:ext cx="3663182" cy="2311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t-IT" sz="2800" b="1" dirty="0">
                <a:solidFill>
                  <a:schemeClr val="accent2"/>
                </a:solidFill>
              </a:rPr>
              <a:t>SI! … se l’endoscopista</a:t>
            </a:r>
          </a:p>
          <a:p>
            <a:pPr>
              <a:lnSpc>
                <a:spcPct val="130000"/>
              </a:lnSpc>
            </a:pPr>
            <a:r>
              <a:rPr lang="it-IT" sz="2800" b="1" dirty="0">
                <a:solidFill>
                  <a:schemeClr val="accent2"/>
                </a:solidFill>
              </a:rPr>
              <a:t>e l’ospedale sono parte</a:t>
            </a:r>
          </a:p>
          <a:p>
            <a:pPr>
              <a:lnSpc>
                <a:spcPct val="130000"/>
              </a:lnSpc>
            </a:pPr>
            <a:r>
              <a:rPr lang="it-IT" sz="2800" b="1" dirty="0">
                <a:solidFill>
                  <a:schemeClr val="accent2"/>
                </a:solidFill>
              </a:rPr>
              <a:t>di un programma di</a:t>
            </a:r>
          </a:p>
          <a:p>
            <a:pPr>
              <a:lnSpc>
                <a:spcPct val="130000"/>
              </a:lnSpc>
            </a:pPr>
            <a:r>
              <a:rPr lang="it-IT" sz="2800" b="1" dirty="0">
                <a:solidFill>
                  <a:schemeClr val="accent2"/>
                </a:solidFill>
              </a:rPr>
              <a:t>screening!</a:t>
            </a:r>
          </a:p>
        </p:txBody>
      </p:sp>
    </p:spTree>
    <p:extLst>
      <p:ext uri="{BB962C8B-B14F-4D97-AF65-F5344CB8AC3E}">
        <p14:creationId xmlns:p14="http://schemas.microsoft.com/office/powerpoint/2010/main" val="363866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97" y="0"/>
            <a:ext cx="5765800" cy="67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350705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1-20 alle 17.38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19" y="98446"/>
            <a:ext cx="5691381" cy="657619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67365" y="2283950"/>
            <a:ext cx="30163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2"/>
                </a:solidFill>
              </a:rPr>
              <a:t>frequenza di nuovi</a:t>
            </a:r>
          </a:p>
          <a:p>
            <a:r>
              <a:rPr lang="it-IT" sz="2800" b="1" dirty="0">
                <a:solidFill>
                  <a:schemeClr val="accent2"/>
                </a:solidFill>
              </a:rPr>
              <a:t>casi di tumore nel</a:t>
            </a:r>
          </a:p>
          <a:p>
            <a:r>
              <a:rPr lang="it-IT" sz="2800" b="1" dirty="0">
                <a:solidFill>
                  <a:schemeClr val="accent2"/>
                </a:solidFill>
              </a:rPr>
              <a:t>2017 per genere e</a:t>
            </a:r>
          </a:p>
          <a:p>
            <a:r>
              <a:rPr lang="it-IT" sz="2800" b="1" dirty="0">
                <a:solidFill>
                  <a:schemeClr val="accent2"/>
                </a:solidFill>
              </a:rPr>
              <a:t>per sede tumorale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3524686" y="954927"/>
            <a:ext cx="5567385" cy="187048"/>
          </a:xfrm>
          <a:prstGeom prst="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524686" y="3304694"/>
            <a:ext cx="5567385" cy="187048"/>
          </a:xfrm>
          <a:prstGeom prst="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524686" y="2126437"/>
            <a:ext cx="5567385" cy="187048"/>
          </a:xfrm>
          <a:prstGeom prst="rect">
            <a:avLst/>
          </a:prstGeom>
          <a:solidFill>
            <a:schemeClr val="bg2">
              <a:lumMod val="75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524686" y="3491742"/>
            <a:ext cx="5567385" cy="187048"/>
          </a:xfrm>
          <a:prstGeom prst="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524686" y="4094591"/>
            <a:ext cx="5567385" cy="187048"/>
          </a:xfrm>
          <a:prstGeom prst="rect">
            <a:avLst/>
          </a:prstGeom>
          <a:solidFill>
            <a:srgbClr val="C4BD97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524686" y="6430869"/>
            <a:ext cx="5567385" cy="187048"/>
          </a:xfrm>
          <a:prstGeom prst="rect">
            <a:avLst/>
          </a:prstGeom>
          <a:solidFill>
            <a:schemeClr val="accent4">
              <a:lumMod val="75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409418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8-01-22 alle 18.57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27" y="2398080"/>
            <a:ext cx="4290995" cy="3069253"/>
          </a:xfrm>
          <a:prstGeom prst="rect">
            <a:avLst/>
          </a:prstGeom>
        </p:spPr>
      </p:pic>
      <p:pic>
        <p:nvPicPr>
          <p:cNvPr id="4" name="Immagine 3" descr="Schermata 2018-01-22 alle 19.05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83" y="141991"/>
            <a:ext cx="3241221" cy="483983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5365" y="364250"/>
            <a:ext cx="3157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2"/>
                </a:solidFill>
              </a:rPr>
              <a:t>Screening citologico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197182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767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C0504D"/>
                </a:solidFill>
              </a:rPr>
              <a:t>nuovi</a:t>
            </a:r>
            <a:r>
              <a:rPr lang="en-US" sz="2800" b="1" dirty="0">
                <a:solidFill>
                  <a:srgbClr val="C0504D"/>
                </a:solidFill>
              </a:rPr>
              <a:t> </a:t>
            </a:r>
            <a:r>
              <a:rPr lang="en-US" sz="2800" b="1" dirty="0" err="1">
                <a:solidFill>
                  <a:srgbClr val="C0504D"/>
                </a:solidFill>
              </a:rPr>
              <a:t>strumenti</a:t>
            </a:r>
            <a:r>
              <a:rPr lang="en-US" sz="2800" b="1" dirty="0">
                <a:solidFill>
                  <a:srgbClr val="C0504D"/>
                </a:solidFill>
              </a:rPr>
              <a:t> di </a:t>
            </a:r>
            <a:r>
              <a:rPr lang="en-US" sz="2800" b="1" dirty="0" err="1">
                <a:solidFill>
                  <a:srgbClr val="C0504D"/>
                </a:solidFill>
              </a:rPr>
              <a:t>prevenzione</a:t>
            </a:r>
            <a:r>
              <a:rPr lang="en-US" sz="2800" b="1" dirty="0">
                <a:solidFill>
                  <a:srgbClr val="C0504D"/>
                </a:solidFill>
              </a:rPr>
              <a:t> e di</a:t>
            </a:r>
            <a:br>
              <a:rPr lang="en-US" sz="2800" b="1" dirty="0">
                <a:solidFill>
                  <a:srgbClr val="C0504D"/>
                </a:solidFill>
              </a:rPr>
            </a:br>
            <a:r>
              <a:rPr lang="en-US" sz="2800" b="1" dirty="0" err="1">
                <a:solidFill>
                  <a:srgbClr val="C0504D"/>
                </a:solidFill>
              </a:rPr>
              <a:t>diagnosi</a:t>
            </a:r>
            <a:r>
              <a:rPr lang="en-US" sz="2800" b="1" dirty="0">
                <a:solidFill>
                  <a:srgbClr val="C0504D"/>
                </a:solidFill>
              </a:rPr>
              <a:t> </a:t>
            </a:r>
            <a:r>
              <a:rPr lang="en-US" sz="2800" b="1" dirty="0" err="1">
                <a:solidFill>
                  <a:srgbClr val="C0504D"/>
                </a:solidFill>
              </a:rPr>
              <a:t>precoce</a:t>
            </a:r>
            <a:r>
              <a:rPr lang="en-US" sz="2800" b="1" dirty="0">
                <a:solidFill>
                  <a:srgbClr val="C0504D"/>
                </a:solidFill>
              </a:rPr>
              <a:t> del carcinoma </a:t>
            </a:r>
            <a:r>
              <a:rPr lang="en-US" sz="2800" b="1" dirty="0" err="1">
                <a:solidFill>
                  <a:srgbClr val="C0504D"/>
                </a:solidFill>
              </a:rPr>
              <a:t>cervicale</a:t>
            </a:r>
            <a:endParaRPr lang="fr-FR" sz="2800" b="1" dirty="0">
              <a:solidFill>
                <a:srgbClr val="C0504D"/>
              </a:solidFill>
            </a:endParaRPr>
          </a:p>
        </p:txBody>
      </p:sp>
      <p:sp>
        <p:nvSpPr>
          <p:cNvPr id="3481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67928"/>
            <a:ext cx="8229600" cy="1965367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</a:rPr>
              <a:t>vaccinazione</a:t>
            </a:r>
            <a:r>
              <a:rPr lang="en-US" sz="2800" b="1" dirty="0">
                <a:solidFill>
                  <a:schemeClr val="accent1"/>
                </a:solidFill>
              </a:rPr>
              <a:t> HPV </a:t>
            </a:r>
            <a:r>
              <a:rPr lang="en-US" sz="2800" b="1" dirty="0" err="1">
                <a:solidFill>
                  <a:schemeClr val="accent1"/>
                </a:solidFill>
              </a:rPr>
              <a:t>delle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adolescenti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800" b="1" dirty="0">
              <a:solidFill>
                <a:schemeClr val="accent1"/>
              </a:solidFill>
            </a:endParaRPr>
          </a:p>
          <a:p>
            <a:r>
              <a:rPr lang="en-US" sz="2800" b="1" dirty="0">
                <a:solidFill>
                  <a:schemeClr val="accent1"/>
                </a:solidFill>
              </a:rPr>
              <a:t>test HPV-DNA </a:t>
            </a:r>
            <a:r>
              <a:rPr lang="en-US" sz="2800" b="1" dirty="0" err="1">
                <a:solidFill>
                  <a:schemeClr val="accent1"/>
                </a:solidFill>
              </a:rPr>
              <a:t>delle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donne</a:t>
            </a:r>
            <a:r>
              <a:rPr lang="en-US" sz="2800" b="1" dirty="0">
                <a:solidFill>
                  <a:schemeClr val="accent1"/>
                </a:solidFill>
              </a:rPr>
              <a:t> di </a:t>
            </a:r>
            <a:r>
              <a:rPr lang="en-US" sz="2800" b="1" dirty="0" err="1">
                <a:solidFill>
                  <a:schemeClr val="accent1"/>
                </a:solidFill>
              </a:rPr>
              <a:t>età</a:t>
            </a:r>
            <a:r>
              <a:rPr lang="en-US" sz="2800" b="1" dirty="0">
                <a:solidFill>
                  <a:schemeClr val="accent1"/>
                </a:solidFill>
              </a:rPr>
              <a:t> ≥ 30 </a:t>
            </a:r>
            <a:r>
              <a:rPr lang="en-US" sz="2800" b="1" dirty="0" err="1">
                <a:solidFill>
                  <a:schemeClr val="accent1"/>
                </a:solidFill>
              </a:rPr>
              <a:t>anni</a:t>
            </a:r>
            <a:endParaRPr lang="en-US" sz="2800" b="1" dirty="0">
              <a:solidFill>
                <a:schemeClr val="accent1"/>
              </a:solidFill>
            </a:endParaRPr>
          </a:p>
          <a:p>
            <a:endParaRPr lang="en-US" sz="800" b="1" dirty="0">
              <a:solidFill>
                <a:schemeClr val="accent1"/>
              </a:solidFill>
            </a:endParaRPr>
          </a:p>
          <a:p>
            <a:r>
              <a:rPr lang="en-US" sz="2800" b="1" dirty="0" err="1">
                <a:solidFill>
                  <a:srgbClr val="C6D9F1"/>
                </a:solidFill>
              </a:rPr>
              <a:t>ispezione</a:t>
            </a:r>
            <a:r>
              <a:rPr lang="en-US" sz="2800" b="1" dirty="0">
                <a:solidFill>
                  <a:srgbClr val="C6D9F1"/>
                </a:solidFill>
              </a:rPr>
              <a:t> </a:t>
            </a:r>
            <a:r>
              <a:rPr lang="en-US" sz="2800" b="1" dirty="0" err="1">
                <a:solidFill>
                  <a:srgbClr val="C6D9F1"/>
                </a:solidFill>
              </a:rPr>
              <a:t>ottica</a:t>
            </a:r>
            <a:r>
              <a:rPr lang="en-US" sz="2800" b="1" dirty="0">
                <a:solidFill>
                  <a:srgbClr val="C6D9F1"/>
                </a:solidFill>
              </a:rPr>
              <a:t> con </a:t>
            </a:r>
            <a:r>
              <a:rPr lang="en-US" sz="2800" b="1" dirty="0" err="1">
                <a:solidFill>
                  <a:srgbClr val="C6D9F1"/>
                </a:solidFill>
              </a:rPr>
              <a:t>acido</a:t>
            </a:r>
            <a:r>
              <a:rPr lang="en-US" sz="2800" b="1" dirty="0">
                <a:solidFill>
                  <a:srgbClr val="C6D9F1"/>
                </a:solidFill>
              </a:rPr>
              <a:t> </a:t>
            </a:r>
            <a:r>
              <a:rPr lang="en-US" sz="2800" b="1" dirty="0" err="1">
                <a:solidFill>
                  <a:srgbClr val="C6D9F1"/>
                </a:solidFill>
              </a:rPr>
              <a:t>acetico</a:t>
            </a:r>
            <a:r>
              <a:rPr lang="en-US" sz="2800" b="1" dirty="0">
                <a:solidFill>
                  <a:srgbClr val="C6D9F1"/>
                </a:solidFill>
              </a:rPr>
              <a:t> (</a:t>
            </a:r>
            <a:r>
              <a:rPr lang="en-US" sz="2800" b="1" dirty="0" err="1">
                <a:solidFill>
                  <a:srgbClr val="C6D9F1"/>
                </a:solidFill>
              </a:rPr>
              <a:t>trova</a:t>
            </a:r>
            <a:r>
              <a:rPr lang="en-US" sz="2800" b="1" dirty="0">
                <a:solidFill>
                  <a:srgbClr val="C6D9F1"/>
                </a:solidFill>
              </a:rPr>
              <a:t> e </a:t>
            </a:r>
            <a:r>
              <a:rPr lang="en-US" sz="2800" b="1" dirty="0" err="1">
                <a:solidFill>
                  <a:srgbClr val="C6D9F1"/>
                </a:solidFill>
              </a:rPr>
              <a:t>tratta</a:t>
            </a:r>
            <a:r>
              <a:rPr lang="en-US" sz="2800" b="1" dirty="0">
                <a:solidFill>
                  <a:srgbClr val="C6D9F1"/>
                </a:solidFill>
              </a:rPr>
              <a:t>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11591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348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900"/>
                                        <p:tgtEl>
                                          <p:spTgt spid="348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348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900"/>
                                        <p:tgtEl>
                                          <p:spTgt spid="348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00"/>
                                        <p:tgtEl>
                                          <p:spTgt spid="348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900"/>
                                        <p:tgtEl>
                                          <p:spTgt spid="348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8-01-22 alle 18.47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526"/>
            <a:ext cx="5624130" cy="5348841"/>
          </a:xfrm>
          <a:prstGeom prst="rect">
            <a:avLst/>
          </a:prstGeom>
        </p:spPr>
      </p:pic>
      <p:pic>
        <p:nvPicPr>
          <p:cNvPr id="4" name="Immagine 3" descr="Schermata 2018-01-22 alle 18.49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18" y="0"/>
            <a:ext cx="3514582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5365" y="364250"/>
            <a:ext cx="3102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2"/>
                </a:solidFill>
              </a:rPr>
              <a:t>test mammografico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3582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 noChangeArrowheads="1"/>
          </p:cNvSpPr>
          <p:nvPr/>
        </p:nvSpPr>
        <p:spPr bwMode="auto">
          <a:xfrm>
            <a:off x="5715360" y="2514504"/>
            <a:ext cx="812160" cy="457968"/>
          </a:xfrm>
          <a:custGeom>
            <a:avLst/>
            <a:gdLst>
              <a:gd name="G0" fmla="+- 16201 0 0"/>
              <a:gd name="G1" fmla="+- 1 0 0"/>
              <a:gd name="G2" fmla="+- 1 0 0"/>
              <a:gd name="G3" fmla="+- 16197 0 0"/>
              <a:gd name="G4" fmla="*/ 1 16385 2"/>
              <a:gd name="G5" fmla="+- 1 0 0"/>
              <a:gd name="G6" fmla="+- 1 0 0"/>
              <a:gd name="T0" fmla="*/ 447675 w 21600"/>
              <a:gd name="T1" fmla="*/ 0 h 21600"/>
              <a:gd name="T2" fmla="*/ 895350 w 21600"/>
              <a:gd name="T3" fmla="*/ 252413 h 21600"/>
              <a:gd name="T4" fmla="*/ 447675 w 21600"/>
              <a:gd name="T5" fmla="*/ 504825 h 21600"/>
              <a:gd name="T6" fmla="*/ 0 w 21600"/>
              <a:gd name="T7" fmla="*/ 252413 h 21600"/>
              <a:gd name="T8" fmla="*/ 671554 w 21600"/>
              <a:gd name="T9" fmla="*/ 0 h 21600"/>
              <a:gd name="T10" fmla="*/ 671554 w 21600"/>
              <a:gd name="T11" fmla="*/ 504825 h 21600"/>
              <a:gd name="T12" fmla="*/ 0 w 21600"/>
              <a:gd name="T13" fmla="*/ 5400 h 21600"/>
              <a:gd name="T14" fmla="*/ 18901 w 21600"/>
              <a:gd name="T15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0" y="5400"/>
                </a:moveTo>
                <a:lnTo>
                  <a:pt x="16201" y="5400"/>
                </a:lnTo>
                <a:lnTo>
                  <a:pt x="16201" y="0"/>
                </a:lnTo>
                <a:lnTo>
                  <a:pt x="21600" y="10800"/>
                </a:lnTo>
                <a:lnTo>
                  <a:pt x="16201" y="21600"/>
                </a:lnTo>
                <a:lnTo>
                  <a:pt x="16201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FF33CC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0483" name="Freeform 3"/>
          <p:cNvSpPr>
            <a:spLocks noChangeArrowheads="1"/>
          </p:cNvSpPr>
          <p:nvPr/>
        </p:nvSpPr>
        <p:spPr bwMode="auto">
          <a:xfrm>
            <a:off x="2387520" y="2514504"/>
            <a:ext cx="813600" cy="457968"/>
          </a:xfrm>
          <a:custGeom>
            <a:avLst/>
            <a:gdLst>
              <a:gd name="G0" fmla="+- 16201 0 0"/>
              <a:gd name="G1" fmla="+- 1 0 0"/>
              <a:gd name="G2" fmla="+- 1 0 0"/>
              <a:gd name="G3" fmla="+- 16197 0 0"/>
              <a:gd name="G4" fmla="*/ 1 16385 2"/>
              <a:gd name="G5" fmla="+- 1 0 0"/>
              <a:gd name="G6" fmla="+- 1 0 0"/>
              <a:gd name="T0" fmla="*/ 448469 w 21600"/>
              <a:gd name="T1" fmla="*/ 0 h 21600"/>
              <a:gd name="T2" fmla="*/ 896938 w 21600"/>
              <a:gd name="T3" fmla="*/ 252413 h 21600"/>
              <a:gd name="T4" fmla="*/ 448469 w 21600"/>
              <a:gd name="T5" fmla="*/ 504825 h 21600"/>
              <a:gd name="T6" fmla="*/ 0 w 21600"/>
              <a:gd name="T7" fmla="*/ 252413 h 21600"/>
              <a:gd name="T8" fmla="*/ 672745 w 21600"/>
              <a:gd name="T9" fmla="*/ 0 h 21600"/>
              <a:gd name="T10" fmla="*/ 672745 w 21600"/>
              <a:gd name="T11" fmla="*/ 504825 h 21600"/>
              <a:gd name="T12" fmla="*/ 0 w 21600"/>
              <a:gd name="T13" fmla="*/ 5400 h 21600"/>
              <a:gd name="T14" fmla="*/ 18900 w 21600"/>
              <a:gd name="T15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0" y="5400"/>
                </a:moveTo>
                <a:lnTo>
                  <a:pt x="16201" y="5400"/>
                </a:lnTo>
                <a:lnTo>
                  <a:pt x="16201" y="0"/>
                </a:lnTo>
                <a:lnTo>
                  <a:pt x="21600" y="10800"/>
                </a:lnTo>
                <a:lnTo>
                  <a:pt x="16201" y="21600"/>
                </a:lnTo>
                <a:lnTo>
                  <a:pt x="16201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FF33CC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20" y="1318592"/>
            <a:ext cx="2651040" cy="258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21" y="1326481"/>
            <a:ext cx="2558880" cy="259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" y="1661935"/>
            <a:ext cx="2155680" cy="223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150560" y="4059528"/>
            <a:ext cx="950400" cy="838168"/>
          </a:xfrm>
          <a:prstGeom prst="rect">
            <a:avLst/>
          </a:prstGeom>
          <a:solidFill>
            <a:srgbClr val="FFFF00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129" tIns="46698" rIns="90129" bIns="46698" anchor="ctr" anchorCtr="1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dirty="0">
                <a:solidFill>
                  <a:srgbClr val="0066FF"/>
                </a:solidFill>
                <a:latin typeface="Calibri" charset="0"/>
                <a:cs typeface="Microsoft YaHei" charset="0"/>
              </a:rPr>
              <a:t>APC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dirty="0">
                <a:solidFill>
                  <a:srgbClr val="0066FF"/>
                </a:solidFill>
                <a:latin typeface="Calibri" charset="0"/>
                <a:cs typeface="Microsoft YaHei" charset="0"/>
              </a:rPr>
              <a:t>perdita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7680" y="5132017"/>
            <a:ext cx="1422720" cy="838168"/>
          </a:xfrm>
          <a:prstGeom prst="rect">
            <a:avLst/>
          </a:prstGeom>
          <a:solidFill>
            <a:srgbClr val="FF6600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129" tIns="46698" rIns="90129" bIns="46698" anchor="ctr" anchorCtr="1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it-IT" dirty="0">
              <a:solidFill>
                <a:srgbClr val="000000"/>
              </a:solidFill>
              <a:latin typeface="Calibri" charset="0"/>
              <a:cs typeface="Microsoft YaHei" charset="0"/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dirty="0">
                <a:solidFill>
                  <a:srgbClr val="000000"/>
                </a:solidFill>
                <a:latin typeface="Calibri" charset="0"/>
                <a:cs typeface="Microsoft YaHei" charset="0"/>
              </a:rPr>
              <a:t>Epitelio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dirty="0">
                <a:solidFill>
                  <a:srgbClr val="000000"/>
                </a:solidFill>
                <a:latin typeface="Calibri" charset="0"/>
                <a:cs typeface="Microsoft YaHei" charset="0"/>
              </a:rPr>
              <a:t>Normale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it-IT" dirty="0">
              <a:solidFill>
                <a:srgbClr val="000000"/>
              </a:solidFill>
              <a:latin typeface="Calibri" charset="0"/>
              <a:cs typeface="Microsoft YaHei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319201" y="5132017"/>
            <a:ext cx="1285920" cy="838168"/>
          </a:xfrm>
          <a:prstGeom prst="rect">
            <a:avLst/>
          </a:prstGeom>
          <a:solidFill>
            <a:srgbClr val="FFFF00"/>
          </a:solidFill>
          <a:ln w="12600" cap="sq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129" tIns="46698" rIns="90129" bIns="46698" anchor="ctr" anchorCtr="1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dirty="0">
                <a:solidFill>
                  <a:srgbClr val="000000"/>
                </a:solidFill>
                <a:latin typeface="Calibri" charset="0"/>
                <a:cs typeface="Microsoft YaHei" charset="0"/>
              </a:rPr>
              <a:t>Adenoma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dirty="0">
                <a:solidFill>
                  <a:srgbClr val="000000"/>
                </a:solidFill>
                <a:latin typeface="Calibri" charset="0"/>
                <a:cs typeface="Microsoft YaHei" charset="0"/>
              </a:rPr>
              <a:t>basso grado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7856640" y="5132017"/>
            <a:ext cx="1084320" cy="838168"/>
          </a:xfrm>
          <a:prstGeom prst="rect">
            <a:avLst/>
          </a:prstGeom>
          <a:solidFill>
            <a:srgbClr val="FF0000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129" tIns="46698" rIns="90129" bIns="46698" anchor="ctr" anchorCtr="1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dirty="0">
                <a:solidFill>
                  <a:srgbClr val="000000"/>
                </a:solidFill>
                <a:latin typeface="Calibri" charset="0"/>
                <a:cs typeface="Microsoft YaHei" charset="0"/>
              </a:rPr>
              <a:t>Cancro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625761" y="5132017"/>
            <a:ext cx="1556640" cy="838168"/>
          </a:xfrm>
          <a:prstGeom prst="rect">
            <a:avLst/>
          </a:prstGeom>
          <a:solidFill>
            <a:srgbClr val="00CCCC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129" tIns="46698" rIns="90129" bIns="46698" anchor="ctr" anchorCtr="1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dirty="0" err="1">
                <a:solidFill>
                  <a:srgbClr val="000000"/>
                </a:solidFill>
                <a:latin typeface="Calibri" charset="0"/>
                <a:cs typeface="Microsoft YaHei" charset="0"/>
              </a:rPr>
              <a:t>Iper</a:t>
            </a:r>
            <a:r>
              <a:rPr lang="it-IT" dirty="0">
                <a:solidFill>
                  <a:srgbClr val="000000"/>
                </a:solidFill>
                <a:latin typeface="Calibri" charset="0"/>
                <a:cs typeface="Microsoft YaHei" charset="0"/>
              </a:rPr>
              <a:t>-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dirty="0">
                <a:solidFill>
                  <a:srgbClr val="000000"/>
                </a:solidFill>
                <a:latin typeface="Calibri" charset="0"/>
                <a:cs typeface="Microsoft YaHei" charset="0"/>
              </a:rPr>
              <a:t>proliferazione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4741921" y="5132017"/>
            <a:ext cx="1625760" cy="838168"/>
          </a:xfrm>
          <a:prstGeom prst="rect">
            <a:avLst/>
          </a:prstGeom>
          <a:solidFill>
            <a:srgbClr val="FFFF00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129" tIns="46698" rIns="90129" bIns="46698" anchor="ctr" anchorCtr="1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dirty="0">
                <a:solidFill>
                  <a:srgbClr val="000000"/>
                </a:solidFill>
                <a:latin typeface="Calibri" charset="0"/>
                <a:cs typeface="Microsoft YaHei" charset="0"/>
              </a:rPr>
              <a:t>Adenoma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dirty="0">
                <a:solidFill>
                  <a:srgbClr val="000000"/>
                </a:solidFill>
                <a:latin typeface="Calibri" charset="0"/>
                <a:cs typeface="Microsoft YaHei" charset="0"/>
              </a:rPr>
              <a:t>intermedio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 flipH="1">
            <a:off x="6500161" y="5132017"/>
            <a:ext cx="1219680" cy="838168"/>
          </a:xfrm>
          <a:prstGeom prst="rect">
            <a:avLst/>
          </a:prstGeom>
          <a:solidFill>
            <a:srgbClr val="FFFF00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129" tIns="46698" rIns="90129" bIns="46698" anchor="ctr" anchorCtr="1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dirty="0">
                <a:solidFill>
                  <a:srgbClr val="000000"/>
                </a:solidFill>
                <a:latin typeface="Calibri" charset="0"/>
                <a:cs typeface="Microsoft YaHei" charset="0"/>
              </a:rPr>
              <a:t>Adenoma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dirty="0">
                <a:solidFill>
                  <a:srgbClr val="000000"/>
                </a:solidFill>
                <a:latin typeface="Calibri" charset="0"/>
                <a:cs typeface="Microsoft YaHei" charset="0"/>
              </a:rPr>
              <a:t>alto grado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4132800" y="4059529"/>
            <a:ext cx="1218240" cy="914496"/>
          </a:xfrm>
          <a:prstGeom prst="rect">
            <a:avLst/>
          </a:prstGeom>
          <a:solidFill>
            <a:srgbClr val="FFFF00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129" tIns="46698" rIns="90129" bIns="46698" anchor="ctr" anchorCtr="1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dirty="0">
                <a:solidFill>
                  <a:srgbClr val="0066FF"/>
                </a:solidFill>
                <a:latin typeface="Calibri" charset="0"/>
                <a:cs typeface="Microsoft YaHei" charset="0"/>
              </a:rPr>
              <a:t>K-</a:t>
            </a:r>
            <a:r>
              <a:rPr lang="en-US" dirty="0" err="1">
                <a:solidFill>
                  <a:srgbClr val="0066FF"/>
                </a:solidFill>
                <a:latin typeface="Calibri" charset="0"/>
                <a:cs typeface="Microsoft YaHei" charset="0"/>
              </a:rPr>
              <a:t>ras</a:t>
            </a:r>
            <a:endParaRPr lang="en-US" dirty="0">
              <a:solidFill>
                <a:srgbClr val="0066FF"/>
              </a:solidFill>
              <a:latin typeface="Calibri" charset="0"/>
              <a:cs typeface="Microsoft YaHei" charset="0"/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dirty="0" err="1">
                <a:solidFill>
                  <a:srgbClr val="0066FF"/>
                </a:solidFill>
                <a:latin typeface="Calibri" charset="0"/>
                <a:cs typeface="Microsoft YaHei" charset="0"/>
              </a:rPr>
              <a:t>mutazione</a:t>
            </a:r>
            <a:endParaRPr lang="en-US" dirty="0">
              <a:solidFill>
                <a:srgbClr val="0066FF"/>
              </a:solidFill>
              <a:latin typeface="Calibri" charset="0"/>
              <a:cs typeface="Microsoft YaHei" charset="0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5824800" y="4059528"/>
            <a:ext cx="1219680" cy="838168"/>
          </a:xfrm>
          <a:prstGeom prst="rect">
            <a:avLst/>
          </a:prstGeom>
          <a:solidFill>
            <a:srgbClr val="FFFF00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129" tIns="46698" rIns="90129" bIns="46698" anchor="ctr" anchorCtr="1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dirty="0" err="1">
                <a:solidFill>
                  <a:srgbClr val="0066FF"/>
                </a:solidFill>
                <a:latin typeface="Calibri" charset="0"/>
                <a:cs typeface="Microsoft YaHei" charset="0"/>
              </a:rPr>
              <a:t>Crom</a:t>
            </a:r>
            <a:r>
              <a:rPr lang="en-US" dirty="0">
                <a:solidFill>
                  <a:srgbClr val="0066FF"/>
                </a:solidFill>
                <a:latin typeface="Calibri" charset="0"/>
                <a:cs typeface="Microsoft YaHei" charset="0"/>
              </a:rPr>
              <a:t> 18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dirty="0" err="1">
                <a:solidFill>
                  <a:srgbClr val="0066FF"/>
                </a:solidFill>
                <a:latin typeface="Calibri" charset="0"/>
                <a:cs typeface="Microsoft YaHei" charset="0"/>
              </a:rPr>
              <a:t>delezione</a:t>
            </a:r>
            <a:endParaRPr lang="en-US" dirty="0">
              <a:solidFill>
                <a:srgbClr val="0066FF"/>
              </a:solidFill>
              <a:latin typeface="Calibri" charset="0"/>
              <a:cs typeface="Microsoft YaHei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7450560" y="4059528"/>
            <a:ext cx="745920" cy="838168"/>
          </a:xfrm>
          <a:prstGeom prst="rect">
            <a:avLst/>
          </a:prstGeom>
          <a:solidFill>
            <a:srgbClr val="FFFF00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129" tIns="46698" rIns="90129" bIns="46698" anchor="ctr" anchorCtr="1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dirty="0">
                <a:solidFill>
                  <a:srgbClr val="0066FF"/>
                </a:solidFill>
                <a:latin typeface="Calibri" charset="0"/>
                <a:cs typeface="Microsoft YaHei" charset="0"/>
              </a:rPr>
              <a:t>p53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it-IT" dirty="0">
                <a:solidFill>
                  <a:srgbClr val="0066FF"/>
                </a:solidFill>
                <a:latin typeface="Calibri" charset="0"/>
                <a:cs typeface="Microsoft YaHei" charset="0"/>
              </a:rPr>
              <a:t>perdita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1556641" y="5181664"/>
            <a:ext cx="2880" cy="685512"/>
          </a:xfrm>
          <a:custGeom>
            <a:avLst/>
            <a:gdLst>
              <a:gd name="G0" fmla="+- 1 0 0"/>
              <a:gd name="G1" fmla="+- 1 0 0"/>
              <a:gd name="T0" fmla="*/ 1588 w 3175"/>
              <a:gd name="T1" fmla="*/ 0 h 755650"/>
              <a:gd name="T2" fmla="*/ 3175 w 3175"/>
              <a:gd name="T3" fmla="*/ 377825 h 755650"/>
              <a:gd name="T4" fmla="*/ 1588 w 3175"/>
              <a:gd name="T5" fmla="*/ 755650 h 755650"/>
              <a:gd name="T6" fmla="*/ 0 w 3175"/>
              <a:gd name="T7" fmla="*/ 377825 h 755650"/>
              <a:gd name="T8" fmla="*/ 0 w 3175"/>
              <a:gd name="T9" fmla="*/ 0 h 755650"/>
              <a:gd name="T10" fmla="*/ 3175 w 3175"/>
              <a:gd name="T11" fmla="*/ 755650 h 755650"/>
              <a:gd name="T12" fmla="*/ 0 w 3175"/>
              <a:gd name="T13" fmla="*/ 0 h 755650"/>
              <a:gd name="T14" fmla="*/ 3175 w 3175"/>
              <a:gd name="T15" fmla="*/ 755650 h 755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3175" h="755650">
                <a:moveTo>
                  <a:pt x="0" y="0"/>
                </a:moveTo>
                <a:lnTo>
                  <a:pt x="3175" y="755650"/>
                </a:lnTo>
              </a:path>
            </a:pathLst>
          </a:custGeom>
          <a:noFill/>
          <a:ln w="12600" cap="sq">
            <a:solidFill>
              <a:srgbClr val="FFFFF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0498" name="Freeform 18"/>
          <p:cNvSpPr>
            <a:spLocks/>
          </p:cNvSpPr>
          <p:nvPr/>
        </p:nvSpPr>
        <p:spPr bwMode="auto">
          <a:xfrm>
            <a:off x="4674240" y="5257992"/>
            <a:ext cx="1440" cy="609184"/>
          </a:xfrm>
          <a:custGeom>
            <a:avLst/>
            <a:gdLst>
              <a:gd name="G0" fmla="+- 1 0 0"/>
              <a:gd name="G1" fmla="+- 1 0 0"/>
              <a:gd name="T0" fmla="*/ 794 w 1588"/>
              <a:gd name="T1" fmla="*/ 0 h 671512"/>
              <a:gd name="T2" fmla="*/ 1588 w 1588"/>
              <a:gd name="T3" fmla="*/ 335756 h 671512"/>
              <a:gd name="T4" fmla="*/ 794 w 1588"/>
              <a:gd name="T5" fmla="*/ 671512 h 671512"/>
              <a:gd name="T6" fmla="*/ 0 w 1588"/>
              <a:gd name="T7" fmla="*/ 335756 h 671512"/>
              <a:gd name="T8" fmla="*/ 0 w 1588"/>
              <a:gd name="T9" fmla="*/ 0 h 671512"/>
              <a:gd name="T10" fmla="*/ 1588 w 1588"/>
              <a:gd name="T11" fmla="*/ 671512 h 671512"/>
              <a:gd name="T12" fmla="*/ 0 w 1588"/>
              <a:gd name="T13" fmla="*/ 0 h 671512"/>
              <a:gd name="T14" fmla="*/ 1588 w 1588"/>
              <a:gd name="T15" fmla="*/ 671512 h 67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1588" h="671512">
                <a:moveTo>
                  <a:pt x="0" y="0"/>
                </a:moveTo>
                <a:lnTo>
                  <a:pt x="1588" y="671512"/>
                </a:lnTo>
              </a:path>
            </a:pathLst>
          </a:custGeom>
          <a:noFill/>
          <a:ln w="12600" cap="sq">
            <a:solidFill>
              <a:srgbClr val="FFFFF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6433920" y="5181664"/>
            <a:ext cx="1440" cy="685512"/>
          </a:xfrm>
          <a:custGeom>
            <a:avLst/>
            <a:gdLst>
              <a:gd name="G0" fmla="+- 1 0 0"/>
              <a:gd name="G1" fmla="+- 1 0 0"/>
              <a:gd name="T0" fmla="*/ 794 w 1588"/>
              <a:gd name="T1" fmla="*/ 0 h 755650"/>
              <a:gd name="T2" fmla="*/ 1588 w 1588"/>
              <a:gd name="T3" fmla="*/ 377825 h 755650"/>
              <a:gd name="T4" fmla="*/ 794 w 1588"/>
              <a:gd name="T5" fmla="*/ 755650 h 755650"/>
              <a:gd name="T6" fmla="*/ 0 w 1588"/>
              <a:gd name="T7" fmla="*/ 377825 h 755650"/>
              <a:gd name="T8" fmla="*/ 0 w 1588"/>
              <a:gd name="T9" fmla="*/ 0 h 755650"/>
              <a:gd name="T10" fmla="*/ 1588 w 1588"/>
              <a:gd name="T11" fmla="*/ 755650 h 755650"/>
              <a:gd name="T12" fmla="*/ 0 w 1588"/>
              <a:gd name="T13" fmla="*/ 0 h 755650"/>
              <a:gd name="T14" fmla="*/ 1588 w 1588"/>
              <a:gd name="T15" fmla="*/ 755650 h 755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1588" h="755650">
                <a:moveTo>
                  <a:pt x="0" y="0"/>
                </a:moveTo>
                <a:lnTo>
                  <a:pt x="1588" y="755650"/>
                </a:lnTo>
              </a:path>
            </a:pathLst>
          </a:custGeom>
          <a:noFill/>
          <a:ln w="12600" cap="sq">
            <a:solidFill>
              <a:srgbClr val="FFFFF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7790400" y="5181664"/>
            <a:ext cx="1440" cy="685512"/>
          </a:xfrm>
          <a:custGeom>
            <a:avLst/>
            <a:gdLst>
              <a:gd name="G0" fmla="+- 1 0 0"/>
              <a:gd name="G1" fmla="+- 1 0 0"/>
              <a:gd name="T0" fmla="*/ 794 w 1588"/>
              <a:gd name="T1" fmla="*/ 0 h 755650"/>
              <a:gd name="T2" fmla="*/ 1588 w 1588"/>
              <a:gd name="T3" fmla="*/ 377825 h 755650"/>
              <a:gd name="T4" fmla="*/ 794 w 1588"/>
              <a:gd name="T5" fmla="*/ 755650 h 755650"/>
              <a:gd name="T6" fmla="*/ 0 w 1588"/>
              <a:gd name="T7" fmla="*/ 377825 h 755650"/>
              <a:gd name="T8" fmla="*/ 0 w 1588"/>
              <a:gd name="T9" fmla="*/ 0 h 755650"/>
              <a:gd name="T10" fmla="*/ 1588 w 1588"/>
              <a:gd name="T11" fmla="*/ 755650 h 755650"/>
              <a:gd name="T12" fmla="*/ 0 w 1588"/>
              <a:gd name="T13" fmla="*/ 0 h 755650"/>
              <a:gd name="T14" fmla="*/ 1588 w 1588"/>
              <a:gd name="T15" fmla="*/ 755650 h 755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1588" h="755650">
                <a:moveTo>
                  <a:pt x="0" y="0"/>
                </a:moveTo>
                <a:lnTo>
                  <a:pt x="1588" y="755650"/>
                </a:lnTo>
              </a:path>
            </a:pathLst>
          </a:custGeom>
          <a:noFill/>
          <a:ln w="12600" cap="sq">
            <a:solidFill>
              <a:srgbClr val="FFFFF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0501" name="Freeform 21"/>
          <p:cNvSpPr>
            <a:spLocks noChangeArrowheads="1"/>
          </p:cNvSpPr>
          <p:nvPr/>
        </p:nvSpPr>
        <p:spPr bwMode="auto">
          <a:xfrm>
            <a:off x="1490401" y="5943505"/>
            <a:ext cx="135360" cy="1440"/>
          </a:xfrm>
          <a:custGeom>
            <a:avLst/>
            <a:gdLst>
              <a:gd name="G0" fmla="+- 1 0 0"/>
              <a:gd name="G1" fmla="+- 1 0 0"/>
              <a:gd name="T0" fmla="*/ 74613 w 149225"/>
              <a:gd name="T1" fmla="*/ 0 h 1587"/>
              <a:gd name="T2" fmla="*/ 149225 w 149225"/>
              <a:gd name="T3" fmla="*/ 794 h 1587"/>
              <a:gd name="T4" fmla="*/ 74613 w 149225"/>
              <a:gd name="T5" fmla="*/ 1587 h 1587"/>
              <a:gd name="T6" fmla="*/ 0 w 149225"/>
              <a:gd name="T7" fmla="*/ 794 h 1587"/>
              <a:gd name="T8" fmla="*/ 0 w 149225"/>
              <a:gd name="T9" fmla="*/ 0 h 1587"/>
              <a:gd name="T10" fmla="*/ 149225 w 149225"/>
              <a:gd name="T11" fmla="*/ 1587 h 1587"/>
              <a:gd name="T12" fmla="*/ 0 w 149225"/>
              <a:gd name="T13" fmla="*/ 0 h 1587"/>
              <a:gd name="T14" fmla="*/ 149225 w 149225"/>
              <a:gd name="T15" fmla="*/ 1587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149225" h="1587">
                <a:moveTo>
                  <a:pt x="0" y="0"/>
                </a:moveTo>
                <a:lnTo>
                  <a:pt x="149225" y="1587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5072035" y="1246871"/>
            <a:ext cx="1194491" cy="40076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89" tIns="46044" rIns="92089" bIns="46044" anchor="b" anchorCtr="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2000">
                <a:latin typeface="Calibri" charset="0"/>
                <a:cs typeface="Microsoft YaHei" charset="0"/>
              </a:rPr>
              <a:t>Adenoma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1575190" y="1444071"/>
            <a:ext cx="1090421" cy="40076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89" tIns="46044" rIns="92089" bIns="46044" anchor="b" anchorCtr="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2000" dirty="0">
                <a:latin typeface="Calibri" charset="0"/>
                <a:cs typeface="Microsoft YaHei" charset="0"/>
              </a:rPr>
              <a:t>Normale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8073830" y="1238983"/>
            <a:ext cx="913464" cy="40076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89" tIns="46044" rIns="92089" bIns="46044" anchor="b" anchorCtr="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2000" dirty="0">
                <a:latin typeface="Calibri" charset="0"/>
                <a:cs typeface="Microsoft YaHei" charset="0"/>
              </a:rPr>
              <a:t>Cancro</a:t>
            </a:r>
          </a:p>
        </p:txBody>
      </p:sp>
      <p:sp>
        <p:nvSpPr>
          <p:cNvPr id="20505" name="Freeform 25"/>
          <p:cNvSpPr>
            <a:spLocks/>
          </p:cNvSpPr>
          <p:nvPr/>
        </p:nvSpPr>
        <p:spPr bwMode="auto">
          <a:xfrm flipH="1">
            <a:off x="5070240" y="1828993"/>
            <a:ext cx="344160" cy="303872"/>
          </a:xfrm>
          <a:custGeom>
            <a:avLst/>
            <a:gdLst>
              <a:gd name="G0" fmla="+- 1 0 0"/>
              <a:gd name="G1" fmla="+- 1 0 0"/>
              <a:gd name="T0" fmla="*/ 189706 w 379412"/>
              <a:gd name="T1" fmla="*/ 0 h 334963"/>
              <a:gd name="T2" fmla="*/ 379412 w 379412"/>
              <a:gd name="T3" fmla="*/ 167482 h 334963"/>
              <a:gd name="T4" fmla="*/ 189706 w 379412"/>
              <a:gd name="T5" fmla="*/ 334963 h 334963"/>
              <a:gd name="T6" fmla="*/ 0 w 379412"/>
              <a:gd name="T7" fmla="*/ 167482 h 334963"/>
              <a:gd name="T8" fmla="*/ 0 w 379412"/>
              <a:gd name="T9" fmla="*/ 0 h 334963"/>
              <a:gd name="T10" fmla="*/ 379412 w 379412"/>
              <a:gd name="T11" fmla="*/ 334963 h 334963"/>
              <a:gd name="T12" fmla="*/ 0 w 379412"/>
              <a:gd name="T13" fmla="*/ 0 h 334963"/>
              <a:gd name="T14" fmla="*/ 379412 w 379412"/>
              <a:gd name="T15" fmla="*/ 334963 h 334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379412" h="334963">
                <a:moveTo>
                  <a:pt x="0" y="0"/>
                </a:moveTo>
                <a:lnTo>
                  <a:pt x="379412" y="334963"/>
                </a:lnTo>
              </a:path>
            </a:pathLst>
          </a:custGeom>
          <a:noFill/>
          <a:ln w="31680" cap="sq">
            <a:solidFill>
              <a:srgbClr val="FF33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0506" name="Freeform 26"/>
          <p:cNvSpPr>
            <a:spLocks/>
          </p:cNvSpPr>
          <p:nvPr/>
        </p:nvSpPr>
        <p:spPr bwMode="auto">
          <a:xfrm>
            <a:off x="1490401" y="5867176"/>
            <a:ext cx="135360" cy="1441"/>
          </a:xfrm>
          <a:custGeom>
            <a:avLst/>
            <a:gdLst>
              <a:gd name="G0" fmla="+- 1 0 0"/>
              <a:gd name="G1" fmla="+- 1 0 0"/>
              <a:gd name="T0" fmla="*/ 74613 w 149225"/>
              <a:gd name="T1" fmla="*/ 0 h 1588"/>
              <a:gd name="T2" fmla="*/ 149225 w 149225"/>
              <a:gd name="T3" fmla="*/ 794 h 1588"/>
              <a:gd name="T4" fmla="*/ 74613 w 149225"/>
              <a:gd name="T5" fmla="*/ 1588 h 1588"/>
              <a:gd name="T6" fmla="*/ 0 w 149225"/>
              <a:gd name="T7" fmla="*/ 794 h 1588"/>
              <a:gd name="T8" fmla="*/ 0 w 149225"/>
              <a:gd name="T9" fmla="*/ 0 h 1588"/>
              <a:gd name="T10" fmla="*/ 149225 w 149225"/>
              <a:gd name="T11" fmla="*/ 1588 h 1588"/>
              <a:gd name="T12" fmla="*/ 0 w 149225"/>
              <a:gd name="T13" fmla="*/ 0 h 1588"/>
              <a:gd name="T14" fmla="*/ 149225 w 149225"/>
              <a:gd name="T15" fmla="*/ 1588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149225" h="1588">
                <a:moveTo>
                  <a:pt x="0" y="0"/>
                </a:moveTo>
                <a:lnTo>
                  <a:pt x="149225" y="1588"/>
                </a:lnTo>
              </a:path>
            </a:pathLst>
          </a:custGeom>
          <a:noFill/>
          <a:ln w="9360" cap="sq">
            <a:solidFill>
              <a:srgbClr val="FFFFF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0507" name="Freeform 27"/>
          <p:cNvSpPr>
            <a:spLocks/>
          </p:cNvSpPr>
          <p:nvPr/>
        </p:nvSpPr>
        <p:spPr bwMode="auto">
          <a:xfrm>
            <a:off x="3183840" y="5867176"/>
            <a:ext cx="136800" cy="1441"/>
          </a:xfrm>
          <a:custGeom>
            <a:avLst/>
            <a:gdLst>
              <a:gd name="G0" fmla="+- 1 0 0"/>
              <a:gd name="G1" fmla="+- 1 0 0"/>
              <a:gd name="T0" fmla="*/ 75406 w 150812"/>
              <a:gd name="T1" fmla="*/ 0 h 1588"/>
              <a:gd name="T2" fmla="*/ 150812 w 150812"/>
              <a:gd name="T3" fmla="*/ 794 h 1588"/>
              <a:gd name="T4" fmla="*/ 75406 w 150812"/>
              <a:gd name="T5" fmla="*/ 1588 h 1588"/>
              <a:gd name="T6" fmla="*/ 0 w 150812"/>
              <a:gd name="T7" fmla="*/ 794 h 1588"/>
              <a:gd name="T8" fmla="*/ 0 w 150812"/>
              <a:gd name="T9" fmla="*/ 0 h 1588"/>
              <a:gd name="T10" fmla="*/ 150812 w 150812"/>
              <a:gd name="T11" fmla="*/ 1588 h 1588"/>
              <a:gd name="T12" fmla="*/ 0 w 150812"/>
              <a:gd name="T13" fmla="*/ 0 h 1588"/>
              <a:gd name="T14" fmla="*/ 150812 w 150812"/>
              <a:gd name="T15" fmla="*/ 1588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150812" h="1588">
                <a:moveTo>
                  <a:pt x="0" y="0"/>
                </a:moveTo>
                <a:lnTo>
                  <a:pt x="150812" y="1588"/>
                </a:lnTo>
              </a:path>
            </a:pathLst>
          </a:custGeom>
          <a:noFill/>
          <a:ln w="9360" cap="sq">
            <a:solidFill>
              <a:srgbClr val="FFFFF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0508" name="Freeform 28"/>
          <p:cNvSpPr>
            <a:spLocks/>
          </p:cNvSpPr>
          <p:nvPr/>
        </p:nvSpPr>
        <p:spPr bwMode="auto">
          <a:xfrm>
            <a:off x="4605121" y="5867176"/>
            <a:ext cx="136800" cy="1441"/>
          </a:xfrm>
          <a:custGeom>
            <a:avLst/>
            <a:gdLst>
              <a:gd name="G0" fmla="+- 1 0 0"/>
              <a:gd name="G1" fmla="+- 1 0 0"/>
              <a:gd name="T0" fmla="*/ 75407 w 150813"/>
              <a:gd name="T1" fmla="*/ 0 h 1588"/>
              <a:gd name="T2" fmla="*/ 150813 w 150813"/>
              <a:gd name="T3" fmla="*/ 794 h 1588"/>
              <a:gd name="T4" fmla="*/ 75407 w 150813"/>
              <a:gd name="T5" fmla="*/ 1588 h 1588"/>
              <a:gd name="T6" fmla="*/ 0 w 150813"/>
              <a:gd name="T7" fmla="*/ 794 h 1588"/>
              <a:gd name="T8" fmla="*/ 0 w 150813"/>
              <a:gd name="T9" fmla="*/ 0 h 1588"/>
              <a:gd name="T10" fmla="*/ 150813 w 150813"/>
              <a:gd name="T11" fmla="*/ 1588 h 1588"/>
              <a:gd name="T12" fmla="*/ 0 w 150813"/>
              <a:gd name="T13" fmla="*/ 0 h 1588"/>
              <a:gd name="T14" fmla="*/ 150813 w 150813"/>
              <a:gd name="T15" fmla="*/ 1588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150813" h="1588">
                <a:moveTo>
                  <a:pt x="0" y="0"/>
                </a:moveTo>
                <a:lnTo>
                  <a:pt x="150813" y="1588"/>
                </a:lnTo>
              </a:path>
            </a:pathLst>
          </a:custGeom>
          <a:noFill/>
          <a:ln w="9360" cap="sq">
            <a:solidFill>
              <a:srgbClr val="FFFFF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0509" name="Freeform 29"/>
          <p:cNvSpPr>
            <a:spLocks/>
          </p:cNvSpPr>
          <p:nvPr/>
        </p:nvSpPr>
        <p:spPr bwMode="auto">
          <a:xfrm>
            <a:off x="6367680" y="5867176"/>
            <a:ext cx="133920" cy="1441"/>
          </a:xfrm>
          <a:custGeom>
            <a:avLst/>
            <a:gdLst>
              <a:gd name="G0" fmla="+- 1 0 0"/>
              <a:gd name="G1" fmla="+- 1 0 0"/>
              <a:gd name="T0" fmla="*/ 73819 w 147638"/>
              <a:gd name="T1" fmla="*/ 0 h 1588"/>
              <a:gd name="T2" fmla="*/ 147638 w 147638"/>
              <a:gd name="T3" fmla="*/ 794 h 1588"/>
              <a:gd name="T4" fmla="*/ 73819 w 147638"/>
              <a:gd name="T5" fmla="*/ 1588 h 1588"/>
              <a:gd name="T6" fmla="*/ 0 w 147638"/>
              <a:gd name="T7" fmla="*/ 794 h 1588"/>
              <a:gd name="T8" fmla="*/ 0 w 147638"/>
              <a:gd name="T9" fmla="*/ 0 h 1588"/>
              <a:gd name="T10" fmla="*/ 147638 w 147638"/>
              <a:gd name="T11" fmla="*/ 1588 h 1588"/>
              <a:gd name="T12" fmla="*/ 0 w 147638"/>
              <a:gd name="T13" fmla="*/ 0 h 1588"/>
              <a:gd name="T14" fmla="*/ 147638 w 147638"/>
              <a:gd name="T15" fmla="*/ 1588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147638" h="1588">
                <a:moveTo>
                  <a:pt x="0" y="0"/>
                </a:moveTo>
                <a:lnTo>
                  <a:pt x="147638" y="1588"/>
                </a:lnTo>
              </a:path>
            </a:pathLst>
          </a:custGeom>
          <a:noFill/>
          <a:ln w="9360" cap="sq">
            <a:solidFill>
              <a:srgbClr val="FFFFF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0510" name="Freeform 30"/>
          <p:cNvSpPr>
            <a:spLocks/>
          </p:cNvSpPr>
          <p:nvPr/>
        </p:nvSpPr>
        <p:spPr bwMode="auto">
          <a:xfrm>
            <a:off x="7721280" y="5867176"/>
            <a:ext cx="135360" cy="1441"/>
          </a:xfrm>
          <a:custGeom>
            <a:avLst/>
            <a:gdLst>
              <a:gd name="G0" fmla="+- 1 0 0"/>
              <a:gd name="G1" fmla="+- 1 0 0"/>
              <a:gd name="T0" fmla="*/ 74613 w 149225"/>
              <a:gd name="T1" fmla="*/ 0 h 1588"/>
              <a:gd name="T2" fmla="*/ 149225 w 149225"/>
              <a:gd name="T3" fmla="*/ 794 h 1588"/>
              <a:gd name="T4" fmla="*/ 74613 w 149225"/>
              <a:gd name="T5" fmla="*/ 1588 h 1588"/>
              <a:gd name="T6" fmla="*/ 0 w 149225"/>
              <a:gd name="T7" fmla="*/ 794 h 1588"/>
              <a:gd name="T8" fmla="*/ 0 w 149225"/>
              <a:gd name="T9" fmla="*/ 0 h 1588"/>
              <a:gd name="T10" fmla="*/ 149225 w 149225"/>
              <a:gd name="T11" fmla="*/ 1588 h 1588"/>
              <a:gd name="T12" fmla="*/ 0 w 149225"/>
              <a:gd name="T13" fmla="*/ 0 h 1588"/>
              <a:gd name="T14" fmla="*/ 149225 w 149225"/>
              <a:gd name="T15" fmla="*/ 1588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149225" h="1588">
                <a:moveTo>
                  <a:pt x="0" y="0"/>
                </a:moveTo>
                <a:lnTo>
                  <a:pt x="149225" y="1588"/>
                </a:lnTo>
              </a:path>
            </a:pathLst>
          </a:custGeom>
          <a:noFill/>
          <a:ln w="9360" cap="sq">
            <a:solidFill>
              <a:srgbClr val="FFFFF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0511" name="Freeform 31"/>
          <p:cNvSpPr>
            <a:spLocks/>
          </p:cNvSpPr>
          <p:nvPr/>
        </p:nvSpPr>
        <p:spPr bwMode="auto">
          <a:xfrm flipH="1">
            <a:off x="8192160" y="1623905"/>
            <a:ext cx="276480" cy="914496"/>
          </a:xfrm>
          <a:custGeom>
            <a:avLst/>
            <a:gdLst>
              <a:gd name="G0" fmla="+- 1 0 0"/>
              <a:gd name="G1" fmla="+- 1 0 0"/>
              <a:gd name="T0" fmla="*/ 152400 w 304800"/>
              <a:gd name="T1" fmla="*/ 0 h 1008063"/>
              <a:gd name="T2" fmla="*/ 304800 w 304800"/>
              <a:gd name="T3" fmla="*/ 504032 h 1008063"/>
              <a:gd name="T4" fmla="*/ 152400 w 304800"/>
              <a:gd name="T5" fmla="*/ 1008063 h 1008063"/>
              <a:gd name="T6" fmla="*/ 0 w 304800"/>
              <a:gd name="T7" fmla="*/ 504032 h 1008063"/>
              <a:gd name="T8" fmla="*/ 0 w 304800"/>
              <a:gd name="T9" fmla="*/ 0 h 1008063"/>
              <a:gd name="T10" fmla="*/ 304800 w 304800"/>
              <a:gd name="T11" fmla="*/ 1008063 h 1008063"/>
              <a:gd name="T12" fmla="*/ 0 w 304800"/>
              <a:gd name="T13" fmla="*/ 0 h 1008063"/>
              <a:gd name="T14" fmla="*/ 304800 w 304800"/>
              <a:gd name="T15" fmla="*/ 1008063 h 1008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304800" h="1008063">
                <a:moveTo>
                  <a:pt x="0" y="0"/>
                </a:moveTo>
                <a:lnTo>
                  <a:pt x="304800" y="1008063"/>
                </a:lnTo>
              </a:path>
            </a:pathLst>
          </a:custGeom>
          <a:noFill/>
          <a:ln w="31680" cap="sq">
            <a:solidFill>
              <a:srgbClr val="FF33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64261" y="425969"/>
            <a:ext cx="8676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2"/>
                </a:solidFill>
              </a:rPr>
              <a:t>Progressione adenoma-carcinoma e mediazione genetica </a:t>
            </a:r>
          </a:p>
        </p:txBody>
      </p:sp>
      <p:sp>
        <p:nvSpPr>
          <p:cNvPr id="3" name="Freccia destra 2"/>
          <p:cNvSpPr/>
          <p:nvPr/>
        </p:nvSpPr>
        <p:spPr>
          <a:xfrm>
            <a:off x="793754" y="6137193"/>
            <a:ext cx="7674886" cy="5551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5 – 15 anni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4176304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ig1_4_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302" y="921259"/>
            <a:ext cx="5024437" cy="4943475"/>
          </a:xfrm>
        </p:spPr>
      </p:pic>
      <p:sp>
        <p:nvSpPr>
          <p:cNvPr id="50483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31764"/>
            <a:ext cx="6326506" cy="657080"/>
          </a:xfrm>
          <a:effectLst>
            <a:outerShdw blurRad="63500" dist="35921" dir="2700000" algn="ctr" rotWithShape="0">
              <a:schemeClr val="bg2">
                <a:alpha val="74997"/>
              </a:scheme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GB" sz="2800" b="1" dirty="0" err="1">
                <a:solidFill>
                  <a:srgbClr val="C0504D"/>
                </a:solidFill>
                <a:latin typeface="+mn-lt"/>
              </a:rPr>
              <a:t>distribuzione</a:t>
            </a:r>
            <a:r>
              <a:rPr lang="en-GB" sz="2800" b="1" dirty="0">
                <a:solidFill>
                  <a:srgbClr val="C0504D"/>
                </a:solidFill>
                <a:latin typeface="+mn-lt"/>
              </a:rPr>
              <a:t> </a:t>
            </a:r>
            <a:r>
              <a:rPr lang="en-GB" sz="2800" b="1" dirty="0" err="1">
                <a:solidFill>
                  <a:srgbClr val="C0504D"/>
                </a:solidFill>
                <a:latin typeface="+mn-lt"/>
              </a:rPr>
              <a:t>segmentaria</a:t>
            </a:r>
            <a:r>
              <a:rPr lang="en-GB" sz="2800" b="1" dirty="0">
                <a:solidFill>
                  <a:srgbClr val="C0504D"/>
                </a:solidFill>
                <a:latin typeface="+mn-lt"/>
              </a:rPr>
              <a:t> del CCR</a:t>
            </a:r>
            <a:endParaRPr lang="en-GB" sz="2800" b="1" dirty="0">
              <a:solidFill>
                <a:srgbClr val="C0504D"/>
              </a:solidFill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410357" y="5940553"/>
            <a:ext cx="20857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1F497D"/>
                </a:solidFill>
              </a:rPr>
              <a:t>lesioni</a:t>
            </a:r>
            <a:r>
              <a:rPr lang="en-GB" b="1" dirty="0">
                <a:solidFill>
                  <a:srgbClr val="1F497D"/>
                </a:solidFill>
              </a:rPr>
              <a:t> </a:t>
            </a:r>
            <a:r>
              <a:rPr lang="en-GB" b="1" dirty="0" err="1">
                <a:solidFill>
                  <a:srgbClr val="1F497D"/>
                </a:solidFill>
              </a:rPr>
              <a:t>neoplastiche</a:t>
            </a:r>
            <a:endParaRPr lang="en-US" dirty="0"/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533262" y="2220920"/>
            <a:ext cx="802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colon</a:t>
            </a:r>
          </a:p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destro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4968921" y="2602397"/>
            <a:ext cx="89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colon</a:t>
            </a:r>
          </a:p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sinistro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6870" y="4899843"/>
            <a:ext cx="6585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</a:rPr>
              <a:t>r</a:t>
            </a:r>
            <a:r>
              <a:rPr lang="en-US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etto</a:t>
            </a:r>
            <a:endParaRPr lang="en-US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3088521" y="5714883"/>
            <a:ext cx="54658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</a:rPr>
              <a:t>a</a:t>
            </a:r>
            <a:r>
              <a:rPr lang="en-US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</a:t>
            </a:r>
            <a:endParaRPr lang="en-US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vale 2"/>
          <p:cNvSpPr/>
          <p:nvPr/>
        </p:nvSpPr>
        <p:spPr>
          <a:xfrm flipH="1">
            <a:off x="243548" y="6084215"/>
            <a:ext cx="166809" cy="14985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2402248" y="2602397"/>
            <a:ext cx="1653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colon </a:t>
            </a:r>
            <a:r>
              <a:rPr lang="en-US" b="1" dirty="0" err="1">
                <a:solidFill>
                  <a:srgbClr val="FF0000"/>
                </a:solidFill>
              </a:rPr>
              <a:t>trasverso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821583" y="788844"/>
            <a:ext cx="964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flessura</a:t>
            </a:r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splenica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853947" y="1032866"/>
            <a:ext cx="964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flessura</a:t>
            </a:r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epatica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2670475" y="3347214"/>
            <a:ext cx="1036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intestino</a:t>
            </a:r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tenue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3044713" y="1443582"/>
            <a:ext cx="1688002" cy="4275527"/>
          </a:xfrm>
          <a:custGeom>
            <a:avLst/>
            <a:gdLst>
              <a:gd name="connsiteX0" fmla="*/ 228748 w 1688002"/>
              <a:gd name="connsiteY0" fmla="*/ 4275527 h 4275527"/>
              <a:gd name="connsiteX1" fmla="*/ 220860 w 1688002"/>
              <a:gd name="connsiteY1" fmla="*/ 4101981 h 4275527"/>
              <a:gd name="connsiteX2" fmla="*/ 189309 w 1688002"/>
              <a:gd name="connsiteY2" fmla="*/ 3778556 h 4275527"/>
              <a:gd name="connsiteX3" fmla="*/ 165645 w 1688002"/>
              <a:gd name="connsiteY3" fmla="*/ 3747002 h 4275527"/>
              <a:gd name="connsiteX4" fmla="*/ 149870 w 1688002"/>
              <a:gd name="connsiteY4" fmla="*/ 3723337 h 4275527"/>
              <a:gd name="connsiteX5" fmla="*/ 126206 w 1688002"/>
              <a:gd name="connsiteY5" fmla="*/ 3707560 h 4275527"/>
              <a:gd name="connsiteX6" fmla="*/ 110430 w 1688002"/>
              <a:gd name="connsiteY6" fmla="*/ 3683895 h 4275527"/>
              <a:gd name="connsiteX7" fmla="*/ 86767 w 1688002"/>
              <a:gd name="connsiteY7" fmla="*/ 3612899 h 4275527"/>
              <a:gd name="connsiteX8" fmla="*/ 70991 w 1688002"/>
              <a:gd name="connsiteY8" fmla="*/ 3589234 h 4275527"/>
              <a:gd name="connsiteX9" fmla="*/ 63103 w 1688002"/>
              <a:gd name="connsiteY9" fmla="*/ 3565568 h 4275527"/>
              <a:gd name="connsiteX10" fmla="*/ 55215 w 1688002"/>
              <a:gd name="connsiteY10" fmla="*/ 3534015 h 4275527"/>
              <a:gd name="connsiteX11" fmla="*/ 23664 w 1688002"/>
              <a:gd name="connsiteY11" fmla="*/ 3455130 h 4275527"/>
              <a:gd name="connsiteX12" fmla="*/ 15776 w 1688002"/>
              <a:gd name="connsiteY12" fmla="*/ 3368358 h 4275527"/>
              <a:gd name="connsiteX13" fmla="*/ 0 w 1688002"/>
              <a:gd name="connsiteY13" fmla="*/ 3289473 h 4275527"/>
              <a:gd name="connsiteX14" fmla="*/ 7888 w 1688002"/>
              <a:gd name="connsiteY14" fmla="*/ 3194812 h 4275527"/>
              <a:gd name="connsiteX15" fmla="*/ 15776 w 1688002"/>
              <a:gd name="connsiteY15" fmla="*/ 3171147 h 4275527"/>
              <a:gd name="connsiteX16" fmla="*/ 39440 w 1688002"/>
              <a:gd name="connsiteY16" fmla="*/ 3155370 h 4275527"/>
              <a:gd name="connsiteX17" fmla="*/ 94655 w 1688002"/>
              <a:gd name="connsiteY17" fmla="*/ 3115928 h 4275527"/>
              <a:gd name="connsiteX18" fmla="*/ 118318 w 1688002"/>
              <a:gd name="connsiteY18" fmla="*/ 3108040 h 4275527"/>
              <a:gd name="connsiteX19" fmla="*/ 165645 w 1688002"/>
              <a:gd name="connsiteY19" fmla="*/ 3139593 h 4275527"/>
              <a:gd name="connsiteX20" fmla="*/ 189309 w 1688002"/>
              <a:gd name="connsiteY20" fmla="*/ 3155370 h 4275527"/>
              <a:gd name="connsiteX21" fmla="*/ 244524 w 1688002"/>
              <a:gd name="connsiteY21" fmla="*/ 3210589 h 4275527"/>
              <a:gd name="connsiteX22" fmla="*/ 315515 w 1688002"/>
              <a:gd name="connsiteY22" fmla="*/ 3257920 h 4275527"/>
              <a:gd name="connsiteX23" fmla="*/ 339178 w 1688002"/>
              <a:gd name="connsiteY23" fmla="*/ 3273697 h 4275527"/>
              <a:gd name="connsiteX24" fmla="*/ 386505 w 1688002"/>
              <a:gd name="connsiteY24" fmla="*/ 3313139 h 4275527"/>
              <a:gd name="connsiteX25" fmla="*/ 410169 w 1688002"/>
              <a:gd name="connsiteY25" fmla="*/ 3321027 h 4275527"/>
              <a:gd name="connsiteX26" fmla="*/ 465384 w 1688002"/>
              <a:gd name="connsiteY26" fmla="*/ 3352581 h 4275527"/>
              <a:gd name="connsiteX27" fmla="*/ 489048 w 1688002"/>
              <a:gd name="connsiteY27" fmla="*/ 3368358 h 4275527"/>
              <a:gd name="connsiteX28" fmla="*/ 567926 w 1688002"/>
              <a:gd name="connsiteY28" fmla="*/ 3392023 h 4275527"/>
              <a:gd name="connsiteX29" fmla="*/ 638917 w 1688002"/>
              <a:gd name="connsiteY29" fmla="*/ 3407800 h 4275527"/>
              <a:gd name="connsiteX30" fmla="*/ 733571 w 1688002"/>
              <a:gd name="connsiteY30" fmla="*/ 3431465 h 4275527"/>
              <a:gd name="connsiteX31" fmla="*/ 765123 w 1688002"/>
              <a:gd name="connsiteY31" fmla="*/ 3439353 h 4275527"/>
              <a:gd name="connsiteX32" fmla="*/ 820338 w 1688002"/>
              <a:gd name="connsiteY32" fmla="*/ 3447242 h 4275527"/>
              <a:gd name="connsiteX33" fmla="*/ 859777 w 1688002"/>
              <a:gd name="connsiteY33" fmla="*/ 3463019 h 4275527"/>
              <a:gd name="connsiteX34" fmla="*/ 1104301 w 1688002"/>
              <a:gd name="connsiteY34" fmla="*/ 3455130 h 4275527"/>
              <a:gd name="connsiteX35" fmla="*/ 1127964 w 1688002"/>
              <a:gd name="connsiteY35" fmla="*/ 3447242 h 4275527"/>
              <a:gd name="connsiteX36" fmla="*/ 1159516 w 1688002"/>
              <a:gd name="connsiteY36" fmla="*/ 3399911 h 4275527"/>
              <a:gd name="connsiteX37" fmla="*/ 1191067 w 1688002"/>
              <a:gd name="connsiteY37" fmla="*/ 3344692 h 4275527"/>
              <a:gd name="connsiteX38" fmla="*/ 1198955 w 1688002"/>
              <a:gd name="connsiteY38" fmla="*/ 3321027 h 4275527"/>
              <a:gd name="connsiteX39" fmla="*/ 1230506 w 1688002"/>
              <a:gd name="connsiteY39" fmla="*/ 3273697 h 4275527"/>
              <a:gd name="connsiteX40" fmla="*/ 1246282 w 1688002"/>
              <a:gd name="connsiteY40" fmla="*/ 3250031 h 4275527"/>
              <a:gd name="connsiteX41" fmla="*/ 1269946 w 1688002"/>
              <a:gd name="connsiteY41" fmla="*/ 3234254 h 4275527"/>
              <a:gd name="connsiteX42" fmla="*/ 1333048 w 1688002"/>
              <a:gd name="connsiteY42" fmla="*/ 3186924 h 4275527"/>
              <a:gd name="connsiteX43" fmla="*/ 1364600 w 1688002"/>
              <a:gd name="connsiteY43" fmla="*/ 3139593 h 4275527"/>
              <a:gd name="connsiteX44" fmla="*/ 1388263 w 1688002"/>
              <a:gd name="connsiteY44" fmla="*/ 3084374 h 4275527"/>
              <a:gd name="connsiteX45" fmla="*/ 1411927 w 1688002"/>
              <a:gd name="connsiteY45" fmla="*/ 3076486 h 4275527"/>
              <a:gd name="connsiteX46" fmla="*/ 1435591 w 1688002"/>
              <a:gd name="connsiteY46" fmla="*/ 3029155 h 4275527"/>
              <a:gd name="connsiteX47" fmla="*/ 1451366 w 1688002"/>
              <a:gd name="connsiteY47" fmla="*/ 3005490 h 4275527"/>
              <a:gd name="connsiteX48" fmla="*/ 1459254 w 1688002"/>
              <a:gd name="connsiteY48" fmla="*/ 2981825 h 4275527"/>
              <a:gd name="connsiteX49" fmla="*/ 1475030 w 1688002"/>
              <a:gd name="connsiteY49" fmla="*/ 2958159 h 4275527"/>
              <a:gd name="connsiteX50" fmla="*/ 1498694 w 1688002"/>
              <a:gd name="connsiteY50" fmla="*/ 2910829 h 4275527"/>
              <a:gd name="connsiteX51" fmla="*/ 1514469 w 1688002"/>
              <a:gd name="connsiteY51" fmla="*/ 2847722 h 4275527"/>
              <a:gd name="connsiteX52" fmla="*/ 1530245 w 1688002"/>
              <a:gd name="connsiteY52" fmla="*/ 2808279 h 4275527"/>
              <a:gd name="connsiteX53" fmla="*/ 1538133 w 1688002"/>
              <a:gd name="connsiteY53" fmla="*/ 2768837 h 4275527"/>
              <a:gd name="connsiteX54" fmla="*/ 1553909 w 1688002"/>
              <a:gd name="connsiteY54" fmla="*/ 2737284 h 4275527"/>
              <a:gd name="connsiteX55" fmla="*/ 1561796 w 1688002"/>
              <a:gd name="connsiteY55" fmla="*/ 2713618 h 4275527"/>
              <a:gd name="connsiteX56" fmla="*/ 1593348 w 1688002"/>
              <a:gd name="connsiteY56" fmla="*/ 2658399 h 4275527"/>
              <a:gd name="connsiteX57" fmla="*/ 1609124 w 1688002"/>
              <a:gd name="connsiteY57" fmla="*/ 2547961 h 4275527"/>
              <a:gd name="connsiteX58" fmla="*/ 1617011 w 1688002"/>
              <a:gd name="connsiteY58" fmla="*/ 2492742 h 4275527"/>
              <a:gd name="connsiteX59" fmla="*/ 1632787 w 1688002"/>
              <a:gd name="connsiteY59" fmla="*/ 2421747 h 4275527"/>
              <a:gd name="connsiteX60" fmla="*/ 1640675 w 1688002"/>
              <a:gd name="connsiteY60" fmla="*/ 2398081 h 4275527"/>
              <a:gd name="connsiteX61" fmla="*/ 1656451 w 1688002"/>
              <a:gd name="connsiteY61" fmla="*/ 2319197 h 4275527"/>
              <a:gd name="connsiteX62" fmla="*/ 1664339 w 1688002"/>
              <a:gd name="connsiteY62" fmla="*/ 2279755 h 4275527"/>
              <a:gd name="connsiteX63" fmla="*/ 1672226 w 1688002"/>
              <a:gd name="connsiteY63" fmla="*/ 2240313 h 4275527"/>
              <a:gd name="connsiteX64" fmla="*/ 1688002 w 1688002"/>
              <a:gd name="connsiteY64" fmla="*/ 1972106 h 4275527"/>
              <a:gd name="connsiteX65" fmla="*/ 1680114 w 1688002"/>
              <a:gd name="connsiteY65" fmla="*/ 1585573 h 4275527"/>
              <a:gd name="connsiteX66" fmla="*/ 1672226 w 1688002"/>
              <a:gd name="connsiteY66" fmla="*/ 1498801 h 4275527"/>
              <a:gd name="connsiteX67" fmla="*/ 1656451 w 1688002"/>
              <a:gd name="connsiteY67" fmla="*/ 1404140 h 4275527"/>
              <a:gd name="connsiteX68" fmla="*/ 1640675 w 1688002"/>
              <a:gd name="connsiteY68" fmla="*/ 1356809 h 4275527"/>
              <a:gd name="connsiteX69" fmla="*/ 1617011 w 1688002"/>
              <a:gd name="connsiteY69" fmla="*/ 1206929 h 4275527"/>
              <a:gd name="connsiteX70" fmla="*/ 1601236 w 1688002"/>
              <a:gd name="connsiteY70" fmla="*/ 1151710 h 4275527"/>
              <a:gd name="connsiteX71" fmla="*/ 1593348 w 1688002"/>
              <a:gd name="connsiteY71" fmla="*/ 1057049 h 4275527"/>
              <a:gd name="connsiteX72" fmla="*/ 1609124 w 1688002"/>
              <a:gd name="connsiteY72" fmla="*/ 520636 h 4275527"/>
              <a:gd name="connsiteX73" fmla="*/ 1624899 w 1688002"/>
              <a:gd name="connsiteY73" fmla="*/ 402310 h 4275527"/>
              <a:gd name="connsiteX74" fmla="*/ 1640675 w 1688002"/>
              <a:gd name="connsiteY74" fmla="*/ 260318 h 4275527"/>
              <a:gd name="connsiteX75" fmla="*/ 1632787 w 1688002"/>
              <a:gd name="connsiteY75" fmla="*/ 118326 h 4275527"/>
              <a:gd name="connsiteX76" fmla="*/ 1609124 w 1688002"/>
              <a:gd name="connsiteY76" fmla="*/ 110438 h 4275527"/>
              <a:gd name="connsiteX77" fmla="*/ 1577572 w 1688002"/>
              <a:gd name="connsiteY77" fmla="*/ 39442 h 4275527"/>
              <a:gd name="connsiteX78" fmla="*/ 1506581 w 1688002"/>
              <a:gd name="connsiteY78" fmla="*/ 7888 h 4275527"/>
              <a:gd name="connsiteX79" fmla="*/ 1482918 w 1688002"/>
              <a:gd name="connsiteY79" fmla="*/ 0 h 427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688002" h="4275527">
                <a:moveTo>
                  <a:pt x="228748" y="4275527"/>
                </a:moveTo>
                <a:cubicBezTo>
                  <a:pt x="226119" y="4217678"/>
                  <a:pt x="223903" y="4159809"/>
                  <a:pt x="220860" y="4101981"/>
                </a:cubicBezTo>
                <a:cubicBezTo>
                  <a:pt x="220259" y="4090562"/>
                  <a:pt x="231326" y="3862594"/>
                  <a:pt x="189309" y="3778556"/>
                </a:cubicBezTo>
                <a:cubicBezTo>
                  <a:pt x="183430" y="3766797"/>
                  <a:pt x="173286" y="3757701"/>
                  <a:pt x="165645" y="3747002"/>
                </a:cubicBezTo>
                <a:cubicBezTo>
                  <a:pt x="160135" y="3739287"/>
                  <a:pt x="156573" y="3730041"/>
                  <a:pt x="149870" y="3723337"/>
                </a:cubicBezTo>
                <a:cubicBezTo>
                  <a:pt x="143167" y="3716633"/>
                  <a:pt x="134094" y="3712819"/>
                  <a:pt x="126206" y="3707560"/>
                </a:cubicBezTo>
                <a:cubicBezTo>
                  <a:pt x="120947" y="3699672"/>
                  <a:pt x="114076" y="3692646"/>
                  <a:pt x="110430" y="3683895"/>
                </a:cubicBezTo>
                <a:cubicBezTo>
                  <a:pt x="100836" y="3660868"/>
                  <a:pt x="100604" y="3633655"/>
                  <a:pt x="86767" y="3612899"/>
                </a:cubicBezTo>
                <a:lnTo>
                  <a:pt x="70991" y="3589234"/>
                </a:lnTo>
                <a:cubicBezTo>
                  <a:pt x="68362" y="3581345"/>
                  <a:pt x="65387" y="3573563"/>
                  <a:pt x="63103" y="3565568"/>
                </a:cubicBezTo>
                <a:cubicBezTo>
                  <a:pt x="60125" y="3555144"/>
                  <a:pt x="58861" y="3544225"/>
                  <a:pt x="55215" y="3534015"/>
                </a:cubicBezTo>
                <a:cubicBezTo>
                  <a:pt x="45691" y="3507344"/>
                  <a:pt x="23664" y="3455130"/>
                  <a:pt x="23664" y="3455130"/>
                </a:cubicBezTo>
                <a:cubicBezTo>
                  <a:pt x="21035" y="3426206"/>
                  <a:pt x="19169" y="3397202"/>
                  <a:pt x="15776" y="3368358"/>
                </a:cubicBezTo>
                <a:cubicBezTo>
                  <a:pt x="11478" y="3331823"/>
                  <a:pt x="8126" y="3321977"/>
                  <a:pt x="0" y="3289473"/>
                </a:cubicBezTo>
                <a:cubicBezTo>
                  <a:pt x="2629" y="3257919"/>
                  <a:pt x="3704" y="3226197"/>
                  <a:pt x="7888" y="3194812"/>
                </a:cubicBezTo>
                <a:cubicBezTo>
                  <a:pt x="8987" y="3186570"/>
                  <a:pt x="10582" y="3177640"/>
                  <a:pt x="15776" y="3171147"/>
                </a:cubicBezTo>
                <a:cubicBezTo>
                  <a:pt x="21698" y="3163744"/>
                  <a:pt x="31552" y="3160629"/>
                  <a:pt x="39440" y="3155370"/>
                </a:cubicBezTo>
                <a:cubicBezTo>
                  <a:pt x="52586" y="3115929"/>
                  <a:pt x="39440" y="3134334"/>
                  <a:pt x="94655" y="3115928"/>
                </a:cubicBezTo>
                <a:lnTo>
                  <a:pt x="118318" y="3108040"/>
                </a:lnTo>
                <a:lnTo>
                  <a:pt x="165645" y="3139593"/>
                </a:lnTo>
                <a:cubicBezTo>
                  <a:pt x="173533" y="3144852"/>
                  <a:pt x="182606" y="3148666"/>
                  <a:pt x="189309" y="3155370"/>
                </a:cubicBezTo>
                <a:cubicBezTo>
                  <a:pt x="207714" y="3173776"/>
                  <a:pt x="222867" y="3196150"/>
                  <a:pt x="244524" y="3210589"/>
                </a:cubicBezTo>
                <a:lnTo>
                  <a:pt x="315515" y="3257920"/>
                </a:lnTo>
                <a:cubicBezTo>
                  <a:pt x="323403" y="3263179"/>
                  <a:pt x="332475" y="3266993"/>
                  <a:pt x="339178" y="3273697"/>
                </a:cubicBezTo>
                <a:cubicBezTo>
                  <a:pt x="356620" y="3291140"/>
                  <a:pt x="364544" y="3302158"/>
                  <a:pt x="386505" y="3313139"/>
                </a:cubicBezTo>
                <a:cubicBezTo>
                  <a:pt x="393942" y="3316858"/>
                  <a:pt x="402281" y="3318398"/>
                  <a:pt x="410169" y="3321027"/>
                </a:cubicBezTo>
                <a:cubicBezTo>
                  <a:pt x="467823" y="3359466"/>
                  <a:pt x="395330" y="3312547"/>
                  <a:pt x="465384" y="3352581"/>
                </a:cubicBezTo>
                <a:cubicBezTo>
                  <a:pt x="473615" y="3357285"/>
                  <a:pt x="480385" y="3364508"/>
                  <a:pt x="489048" y="3368358"/>
                </a:cubicBezTo>
                <a:cubicBezTo>
                  <a:pt x="522776" y="3383349"/>
                  <a:pt x="535813" y="3382847"/>
                  <a:pt x="567926" y="3392023"/>
                </a:cubicBezTo>
                <a:cubicBezTo>
                  <a:pt x="622290" y="3407557"/>
                  <a:pt x="553522" y="3393565"/>
                  <a:pt x="638917" y="3407800"/>
                </a:cubicBezTo>
                <a:cubicBezTo>
                  <a:pt x="694611" y="3435650"/>
                  <a:pt x="649455" y="3417446"/>
                  <a:pt x="733571" y="3431465"/>
                </a:cubicBezTo>
                <a:cubicBezTo>
                  <a:pt x="744265" y="3433247"/>
                  <a:pt x="754457" y="3437414"/>
                  <a:pt x="765123" y="3439353"/>
                </a:cubicBezTo>
                <a:cubicBezTo>
                  <a:pt x="783415" y="3442679"/>
                  <a:pt x="801933" y="3444612"/>
                  <a:pt x="820338" y="3447242"/>
                </a:cubicBezTo>
                <a:cubicBezTo>
                  <a:pt x="833484" y="3452501"/>
                  <a:pt x="846041" y="3459585"/>
                  <a:pt x="859777" y="3463019"/>
                </a:cubicBezTo>
                <a:cubicBezTo>
                  <a:pt x="939779" y="3483021"/>
                  <a:pt x="1025543" y="3461694"/>
                  <a:pt x="1104301" y="3455130"/>
                </a:cubicBezTo>
                <a:cubicBezTo>
                  <a:pt x="1112189" y="3452501"/>
                  <a:pt x="1122085" y="3453121"/>
                  <a:pt x="1127964" y="3447242"/>
                </a:cubicBezTo>
                <a:cubicBezTo>
                  <a:pt x="1141371" y="3433834"/>
                  <a:pt x="1148999" y="3415688"/>
                  <a:pt x="1159516" y="3399911"/>
                </a:cubicBezTo>
                <a:cubicBezTo>
                  <a:pt x="1175358" y="3376146"/>
                  <a:pt x="1179059" y="3372712"/>
                  <a:pt x="1191067" y="3344692"/>
                </a:cubicBezTo>
                <a:cubicBezTo>
                  <a:pt x="1194342" y="3337049"/>
                  <a:pt x="1194917" y="3328296"/>
                  <a:pt x="1198955" y="3321027"/>
                </a:cubicBezTo>
                <a:cubicBezTo>
                  <a:pt x="1208163" y="3304452"/>
                  <a:pt x="1219989" y="3289474"/>
                  <a:pt x="1230506" y="3273697"/>
                </a:cubicBezTo>
                <a:cubicBezTo>
                  <a:pt x="1235765" y="3265808"/>
                  <a:pt x="1238394" y="3255290"/>
                  <a:pt x="1246282" y="3250031"/>
                </a:cubicBezTo>
                <a:cubicBezTo>
                  <a:pt x="1254170" y="3244772"/>
                  <a:pt x="1262748" y="3240424"/>
                  <a:pt x="1269946" y="3234254"/>
                </a:cubicBezTo>
                <a:cubicBezTo>
                  <a:pt x="1325759" y="3186412"/>
                  <a:pt x="1275587" y="3215657"/>
                  <a:pt x="1333048" y="3186924"/>
                </a:cubicBezTo>
                <a:cubicBezTo>
                  <a:pt x="1357676" y="3113038"/>
                  <a:pt x="1317331" y="3222319"/>
                  <a:pt x="1364600" y="3139593"/>
                </a:cubicBezTo>
                <a:cubicBezTo>
                  <a:pt x="1380553" y="3111674"/>
                  <a:pt x="1361433" y="3105840"/>
                  <a:pt x="1388263" y="3084374"/>
                </a:cubicBezTo>
                <a:cubicBezTo>
                  <a:pt x="1394755" y="3079180"/>
                  <a:pt x="1404039" y="3079115"/>
                  <a:pt x="1411927" y="3076486"/>
                </a:cubicBezTo>
                <a:cubicBezTo>
                  <a:pt x="1457131" y="3008677"/>
                  <a:pt x="1402939" y="3094465"/>
                  <a:pt x="1435591" y="3029155"/>
                </a:cubicBezTo>
                <a:cubicBezTo>
                  <a:pt x="1439830" y="3020675"/>
                  <a:pt x="1447127" y="3013970"/>
                  <a:pt x="1451366" y="3005490"/>
                </a:cubicBezTo>
                <a:cubicBezTo>
                  <a:pt x="1455084" y="2998053"/>
                  <a:pt x="1455536" y="2989262"/>
                  <a:pt x="1459254" y="2981825"/>
                </a:cubicBezTo>
                <a:cubicBezTo>
                  <a:pt x="1463494" y="2973345"/>
                  <a:pt x="1470790" y="2966639"/>
                  <a:pt x="1475030" y="2958159"/>
                </a:cubicBezTo>
                <a:cubicBezTo>
                  <a:pt x="1507685" y="2892845"/>
                  <a:pt x="1453486" y="2978645"/>
                  <a:pt x="1498694" y="2910829"/>
                </a:cubicBezTo>
                <a:cubicBezTo>
                  <a:pt x="1503952" y="2889793"/>
                  <a:pt x="1506417" y="2867854"/>
                  <a:pt x="1514469" y="2847722"/>
                </a:cubicBezTo>
                <a:cubicBezTo>
                  <a:pt x="1519728" y="2834574"/>
                  <a:pt x="1526176" y="2821842"/>
                  <a:pt x="1530245" y="2808279"/>
                </a:cubicBezTo>
                <a:cubicBezTo>
                  <a:pt x="1534097" y="2795437"/>
                  <a:pt x="1533893" y="2781557"/>
                  <a:pt x="1538133" y="2768837"/>
                </a:cubicBezTo>
                <a:cubicBezTo>
                  <a:pt x="1541851" y="2757681"/>
                  <a:pt x="1549277" y="2748092"/>
                  <a:pt x="1553909" y="2737284"/>
                </a:cubicBezTo>
                <a:cubicBezTo>
                  <a:pt x="1557184" y="2729641"/>
                  <a:pt x="1558521" y="2721261"/>
                  <a:pt x="1561796" y="2713618"/>
                </a:cubicBezTo>
                <a:cubicBezTo>
                  <a:pt x="1573803" y="2685600"/>
                  <a:pt x="1577507" y="2682162"/>
                  <a:pt x="1593348" y="2658399"/>
                </a:cubicBezTo>
                <a:cubicBezTo>
                  <a:pt x="1608250" y="2539178"/>
                  <a:pt x="1593956" y="2646566"/>
                  <a:pt x="1609124" y="2547961"/>
                </a:cubicBezTo>
                <a:cubicBezTo>
                  <a:pt x="1611951" y="2529584"/>
                  <a:pt x="1613585" y="2511017"/>
                  <a:pt x="1617011" y="2492742"/>
                </a:cubicBezTo>
                <a:cubicBezTo>
                  <a:pt x="1621478" y="2468915"/>
                  <a:pt x="1626908" y="2445265"/>
                  <a:pt x="1632787" y="2421747"/>
                </a:cubicBezTo>
                <a:cubicBezTo>
                  <a:pt x="1634804" y="2413680"/>
                  <a:pt x="1638805" y="2406183"/>
                  <a:pt x="1640675" y="2398081"/>
                </a:cubicBezTo>
                <a:cubicBezTo>
                  <a:pt x="1646704" y="2371952"/>
                  <a:pt x="1651192" y="2345492"/>
                  <a:pt x="1656451" y="2319197"/>
                </a:cubicBezTo>
                <a:lnTo>
                  <a:pt x="1664339" y="2279755"/>
                </a:lnTo>
                <a:lnTo>
                  <a:pt x="1672226" y="2240313"/>
                </a:lnTo>
                <a:cubicBezTo>
                  <a:pt x="1679824" y="2149136"/>
                  <a:pt x="1688002" y="2065369"/>
                  <a:pt x="1688002" y="1972106"/>
                </a:cubicBezTo>
                <a:cubicBezTo>
                  <a:pt x="1688002" y="1843235"/>
                  <a:pt x="1684407" y="1714373"/>
                  <a:pt x="1680114" y="1585573"/>
                </a:cubicBezTo>
                <a:cubicBezTo>
                  <a:pt x="1679146" y="1556546"/>
                  <a:pt x="1675433" y="1527667"/>
                  <a:pt x="1672226" y="1498801"/>
                </a:cubicBezTo>
                <a:cubicBezTo>
                  <a:pt x="1670109" y="1479746"/>
                  <a:pt x="1662457" y="1426164"/>
                  <a:pt x="1656451" y="1404140"/>
                </a:cubicBezTo>
                <a:cubicBezTo>
                  <a:pt x="1652076" y="1388096"/>
                  <a:pt x="1645934" y="1372586"/>
                  <a:pt x="1640675" y="1356809"/>
                </a:cubicBezTo>
                <a:cubicBezTo>
                  <a:pt x="1637036" y="1331332"/>
                  <a:pt x="1627132" y="1247417"/>
                  <a:pt x="1617011" y="1206929"/>
                </a:cubicBezTo>
                <a:cubicBezTo>
                  <a:pt x="1612369" y="1188358"/>
                  <a:pt x="1606494" y="1170116"/>
                  <a:pt x="1601236" y="1151710"/>
                </a:cubicBezTo>
                <a:cubicBezTo>
                  <a:pt x="1598607" y="1120156"/>
                  <a:pt x="1593348" y="1088712"/>
                  <a:pt x="1593348" y="1057049"/>
                </a:cubicBezTo>
                <a:cubicBezTo>
                  <a:pt x="1593348" y="884537"/>
                  <a:pt x="1594413" y="697188"/>
                  <a:pt x="1609124" y="520636"/>
                </a:cubicBezTo>
                <a:cubicBezTo>
                  <a:pt x="1623054" y="353460"/>
                  <a:pt x="1610224" y="527055"/>
                  <a:pt x="1624899" y="402310"/>
                </a:cubicBezTo>
                <a:cubicBezTo>
                  <a:pt x="1650423" y="185346"/>
                  <a:pt x="1618467" y="415781"/>
                  <a:pt x="1640675" y="260318"/>
                </a:cubicBezTo>
                <a:cubicBezTo>
                  <a:pt x="1638046" y="212987"/>
                  <a:pt x="1642552" y="164713"/>
                  <a:pt x="1632787" y="118326"/>
                </a:cubicBezTo>
                <a:cubicBezTo>
                  <a:pt x="1631074" y="110190"/>
                  <a:pt x="1613956" y="117204"/>
                  <a:pt x="1609124" y="110438"/>
                </a:cubicBezTo>
                <a:cubicBezTo>
                  <a:pt x="1570071" y="55759"/>
                  <a:pt x="1614133" y="76006"/>
                  <a:pt x="1577572" y="39442"/>
                </a:cubicBezTo>
                <a:cubicBezTo>
                  <a:pt x="1558821" y="20690"/>
                  <a:pt x="1530015" y="15700"/>
                  <a:pt x="1506581" y="7888"/>
                </a:cubicBezTo>
                <a:lnTo>
                  <a:pt x="1482918" y="0"/>
                </a:lnTo>
              </a:path>
            </a:pathLst>
          </a:cu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 8"/>
          <p:cNvSpPr/>
          <p:nvPr/>
        </p:nvSpPr>
        <p:spPr>
          <a:xfrm>
            <a:off x="1561796" y="1396251"/>
            <a:ext cx="2957947" cy="2660990"/>
          </a:xfrm>
          <a:custGeom>
            <a:avLst/>
            <a:gdLst>
              <a:gd name="connsiteX0" fmla="*/ 2957947 w 2957947"/>
              <a:gd name="connsiteY0" fmla="*/ 39442 h 2660990"/>
              <a:gd name="connsiteX1" fmla="*/ 2918508 w 2957947"/>
              <a:gd name="connsiteY1" fmla="*/ 15777 h 2660990"/>
              <a:gd name="connsiteX2" fmla="*/ 2871180 w 2957947"/>
              <a:gd name="connsiteY2" fmla="*/ 0 h 2660990"/>
              <a:gd name="connsiteX3" fmla="*/ 2815965 w 2957947"/>
              <a:gd name="connsiteY3" fmla="*/ 15777 h 2660990"/>
              <a:gd name="connsiteX4" fmla="*/ 2792302 w 2957947"/>
              <a:gd name="connsiteY4" fmla="*/ 31554 h 2660990"/>
              <a:gd name="connsiteX5" fmla="*/ 2760750 w 2957947"/>
              <a:gd name="connsiteY5" fmla="*/ 70996 h 2660990"/>
              <a:gd name="connsiteX6" fmla="*/ 2729199 w 2957947"/>
              <a:gd name="connsiteY6" fmla="*/ 126215 h 2660990"/>
              <a:gd name="connsiteX7" fmla="*/ 2705535 w 2957947"/>
              <a:gd name="connsiteY7" fmla="*/ 141992 h 2660990"/>
              <a:gd name="connsiteX8" fmla="*/ 2681872 w 2957947"/>
              <a:gd name="connsiteY8" fmla="*/ 197211 h 2660990"/>
              <a:gd name="connsiteX9" fmla="*/ 2658208 w 2957947"/>
              <a:gd name="connsiteY9" fmla="*/ 244542 h 2660990"/>
              <a:gd name="connsiteX10" fmla="*/ 2634545 w 2957947"/>
              <a:gd name="connsiteY10" fmla="*/ 260318 h 2660990"/>
              <a:gd name="connsiteX11" fmla="*/ 2618769 w 2957947"/>
              <a:gd name="connsiteY11" fmla="*/ 283984 h 2660990"/>
              <a:gd name="connsiteX12" fmla="*/ 2595105 w 2957947"/>
              <a:gd name="connsiteY12" fmla="*/ 307649 h 2660990"/>
              <a:gd name="connsiteX13" fmla="*/ 2587218 w 2957947"/>
              <a:gd name="connsiteY13" fmla="*/ 331314 h 2660990"/>
              <a:gd name="connsiteX14" fmla="*/ 2547778 w 2957947"/>
              <a:gd name="connsiteY14" fmla="*/ 370756 h 2660990"/>
              <a:gd name="connsiteX15" fmla="*/ 2532003 w 2957947"/>
              <a:gd name="connsiteY15" fmla="*/ 394422 h 2660990"/>
              <a:gd name="connsiteX16" fmla="*/ 2508339 w 2957947"/>
              <a:gd name="connsiteY16" fmla="*/ 402310 h 2660990"/>
              <a:gd name="connsiteX17" fmla="*/ 2484675 w 2957947"/>
              <a:gd name="connsiteY17" fmla="*/ 418087 h 2660990"/>
              <a:gd name="connsiteX18" fmla="*/ 2453124 w 2957947"/>
              <a:gd name="connsiteY18" fmla="*/ 449641 h 2660990"/>
              <a:gd name="connsiteX19" fmla="*/ 2405797 w 2957947"/>
              <a:gd name="connsiteY19" fmla="*/ 496971 h 2660990"/>
              <a:gd name="connsiteX20" fmla="*/ 2374245 w 2957947"/>
              <a:gd name="connsiteY20" fmla="*/ 512748 h 2660990"/>
              <a:gd name="connsiteX21" fmla="*/ 2326918 w 2957947"/>
              <a:gd name="connsiteY21" fmla="*/ 544302 h 2660990"/>
              <a:gd name="connsiteX22" fmla="*/ 2311143 w 2957947"/>
              <a:gd name="connsiteY22" fmla="*/ 567967 h 2660990"/>
              <a:gd name="connsiteX23" fmla="*/ 2263815 w 2957947"/>
              <a:gd name="connsiteY23" fmla="*/ 599521 h 2660990"/>
              <a:gd name="connsiteX24" fmla="*/ 2240152 w 2957947"/>
              <a:gd name="connsiteY24" fmla="*/ 615298 h 2660990"/>
              <a:gd name="connsiteX25" fmla="*/ 2208600 w 2957947"/>
              <a:gd name="connsiteY25" fmla="*/ 623186 h 2660990"/>
              <a:gd name="connsiteX26" fmla="*/ 2153385 w 2957947"/>
              <a:gd name="connsiteY26" fmla="*/ 662628 h 2660990"/>
              <a:gd name="connsiteX27" fmla="*/ 2106058 w 2957947"/>
              <a:gd name="connsiteY27" fmla="*/ 694182 h 2660990"/>
              <a:gd name="connsiteX28" fmla="*/ 2050843 w 2957947"/>
              <a:gd name="connsiteY28" fmla="*/ 709959 h 2660990"/>
              <a:gd name="connsiteX29" fmla="*/ 1995628 w 2957947"/>
              <a:gd name="connsiteY29" fmla="*/ 741512 h 2660990"/>
              <a:gd name="connsiteX30" fmla="*/ 1948301 w 2957947"/>
              <a:gd name="connsiteY30" fmla="*/ 757289 h 2660990"/>
              <a:gd name="connsiteX31" fmla="*/ 1916750 w 2957947"/>
              <a:gd name="connsiteY31" fmla="*/ 773066 h 2660990"/>
              <a:gd name="connsiteX32" fmla="*/ 1861535 w 2957947"/>
              <a:gd name="connsiteY32" fmla="*/ 780954 h 2660990"/>
              <a:gd name="connsiteX33" fmla="*/ 1837871 w 2957947"/>
              <a:gd name="connsiteY33" fmla="*/ 788843 h 2660990"/>
              <a:gd name="connsiteX34" fmla="*/ 1798432 w 2957947"/>
              <a:gd name="connsiteY34" fmla="*/ 796731 h 2660990"/>
              <a:gd name="connsiteX35" fmla="*/ 1372487 w 2957947"/>
              <a:gd name="connsiteY35" fmla="*/ 812508 h 2660990"/>
              <a:gd name="connsiteX36" fmla="*/ 1230506 w 2957947"/>
              <a:gd name="connsiteY36" fmla="*/ 796731 h 2660990"/>
              <a:gd name="connsiteX37" fmla="*/ 1143739 w 2957947"/>
              <a:gd name="connsiteY37" fmla="*/ 788843 h 2660990"/>
              <a:gd name="connsiteX38" fmla="*/ 1104300 w 2957947"/>
              <a:gd name="connsiteY38" fmla="*/ 773066 h 2660990"/>
              <a:gd name="connsiteX39" fmla="*/ 1056973 w 2957947"/>
              <a:gd name="connsiteY39" fmla="*/ 765178 h 2660990"/>
              <a:gd name="connsiteX40" fmla="*/ 962319 w 2957947"/>
              <a:gd name="connsiteY40" fmla="*/ 741512 h 2660990"/>
              <a:gd name="connsiteX41" fmla="*/ 938655 w 2957947"/>
              <a:gd name="connsiteY41" fmla="*/ 733624 h 2660990"/>
              <a:gd name="connsiteX42" fmla="*/ 899216 w 2957947"/>
              <a:gd name="connsiteY42" fmla="*/ 725735 h 2660990"/>
              <a:gd name="connsiteX43" fmla="*/ 875552 w 2957947"/>
              <a:gd name="connsiteY43" fmla="*/ 709959 h 2660990"/>
              <a:gd name="connsiteX44" fmla="*/ 820337 w 2957947"/>
              <a:gd name="connsiteY44" fmla="*/ 694182 h 2660990"/>
              <a:gd name="connsiteX45" fmla="*/ 733571 w 2957947"/>
              <a:gd name="connsiteY45" fmla="*/ 631074 h 2660990"/>
              <a:gd name="connsiteX46" fmla="*/ 678356 w 2957947"/>
              <a:gd name="connsiteY46" fmla="*/ 607409 h 2660990"/>
              <a:gd name="connsiteX47" fmla="*/ 654692 w 2957947"/>
              <a:gd name="connsiteY47" fmla="*/ 583744 h 2660990"/>
              <a:gd name="connsiteX48" fmla="*/ 623141 w 2957947"/>
              <a:gd name="connsiteY48" fmla="*/ 567967 h 2660990"/>
              <a:gd name="connsiteX49" fmla="*/ 567926 w 2957947"/>
              <a:gd name="connsiteY49" fmla="*/ 520636 h 2660990"/>
              <a:gd name="connsiteX50" fmla="*/ 512711 w 2957947"/>
              <a:gd name="connsiteY50" fmla="*/ 489083 h 2660990"/>
              <a:gd name="connsiteX51" fmla="*/ 449608 w 2957947"/>
              <a:gd name="connsiteY51" fmla="*/ 457529 h 2660990"/>
              <a:gd name="connsiteX52" fmla="*/ 418056 w 2957947"/>
              <a:gd name="connsiteY52" fmla="*/ 433864 h 2660990"/>
              <a:gd name="connsiteX53" fmla="*/ 354954 w 2957947"/>
              <a:gd name="connsiteY53" fmla="*/ 425975 h 2660990"/>
              <a:gd name="connsiteX54" fmla="*/ 307626 w 2957947"/>
              <a:gd name="connsiteY54" fmla="*/ 410198 h 2660990"/>
              <a:gd name="connsiteX55" fmla="*/ 260299 w 2957947"/>
              <a:gd name="connsiteY55" fmla="*/ 394422 h 2660990"/>
              <a:gd name="connsiteX56" fmla="*/ 189309 w 2957947"/>
              <a:gd name="connsiteY56" fmla="*/ 410198 h 2660990"/>
              <a:gd name="connsiteX57" fmla="*/ 157757 w 2957947"/>
              <a:gd name="connsiteY57" fmla="*/ 481194 h 2660990"/>
              <a:gd name="connsiteX58" fmla="*/ 134094 w 2957947"/>
              <a:gd name="connsiteY58" fmla="*/ 552190 h 2660990"/>
              <a:gd name="connsiteX59" fmla="*/ 126206 w 2957947"/>
              <a:gd name="connsiteY59" fmla="*/ 575855 h 2660990"/>
              <a:gd name="connsiteX60" fmla="*/ 118318 w 2957947"/>
              <a:gd name="connsiteY60" fmla="*/ 631074 h 2660990"/>
              <a:gd name="connsiteX61" fmla="*/ 102542 w 2957947"/>
              <a:gd name="connsiteY61" fmla="*/ 670517 h 2660990"/>
              <a:gd name="connsiteX62" fmla="*/ 94654 w 2957947"/>
              <a:gd name="connsiteY62" fmla="*/ 717847 h 2660990"/>
              <a:gd name="connsiteX63" fmla="*/ 86766 w 2957947"/>
              <a:gd name="connsiteY63" fmla="*/ 851950 h 2660990"/>
              <a:gd name="connsiteX64" fmla="*/ 70991 w 2957947"/>
              <a:gd name="connsiteY64" fmla="*/ 907169 h 2660990"/>
              <a:gd name="connsiteX65" fmla="*/ 47327 w 2957947"/>
              <a:gd name="connsiteY65" fmla="*/ 978165 h 2660990"/>
              <a:gd name="connsiteX66" fmla="*/ 39439 w 2957947"/>
              <a:gd name="connsiteY66" fmla="*/ 1057049 h 2660990"/>
              <a:gd name="connsiteX67" fmla="*/ 31551 w 2957947"/>
              <a:gd name="connsiteY67" fmla="*/ 1088603 h 2660990"/>
              <a:gd name="connsiteX68" fmla="*/ 23664 w 2957947"/>
              <a:gd name="connsiteY68" fmla="*/ 1151710 h 2660990"/>
              <a:gd name="connsiteX69" fmla="*/ 15776 w 2957947"/>
              <a:gd name="connsiteY69" fmla="*/ 1285814 h 2660990"/>
              <a:gd name="connsiteX70" fmla="*/ 7888 w 2957947"/>
              <a:gd name="connsiteY70" fmla="*/ 1364698 h 2660990"/>
              <a:gd name="connsiteX71" fmla="*/ 0 w 2957947"/>
              <a:gd name="connsiteY71" fmla="*/ 1467247 h 2660990"/>
              <a:gd name="connsiteX72" fmla="*/ 7888 w 2957947"/>
              <a:gd name="connsiteY72" fmla="*/ 2240313 h 2660990"/>
              <a:gd name="connsiteX73" fmla="*/ 15776 w 2957947"/>
              <a:gd name="connsiteY73" fmla="*/ 2445412 h 2660990"/>
              <a:gd name="connsiteX74" fmla="*/ 31551 w 2957947"/>
              <a:gd name="connsiteY74" fmla="*/ 2500631 h 2660990"/>
              <a:gd name="connsiteX75" fmla="*/ 78879 w 2957947"/>
              <a:gd name="connsiteY75" fmla="*/ 2540073 h 2660990"/>
              <a:gd name="connsiteX76" fmla="*/ 94654 w 2957947"/>
              <a:gd name="connsiteY76" fmla="*/ 2563739 h 2660990"/>
              <a:gd name="connsiteX77" fmla="*/ 102542 w 2957947"/>
              <a:gd name="connsiteY77" fmla="*/ 2587404 h 2660990"/>
              <a:gd name="connsiteX78" fmla="*/ 126206 w 2957947"/>
              <a:gd name="connsiteY78" fmla="*/ 2603181 h 2660990"/>
              <a:gd name="connsiteX79" fmla="*/ 173533 w 2957947"/>
              <a:gd name="connsiteY79" fmla="*/ 2634734 h 2660990"/>
              <a:gd name="connsiteX80" fmla="*/ 197196 w 2957947"/>
              <a:gd name="connsiteY80" fmla="*/ 2650511 h 2660990"/>
              <a:gd name="connsiteX81" fmla="*/ 370729 w 2957947"/>
              <a:gd name="connsiteY81" fmla="*/ 2642623 h 2660990"/>
              <a:gd name="connsiteX82" fmla="*/ 402281 w 2957947"/>
              <a:gd name="connsiteY82" fmla="*/ 2634734 h 2660990"/>
              <a:gd name="connsiteX83" fmla="*/ 481159 w 2957947"/>
              <a:gd name="connsiteY83" fmla="*/ 2618958 h 2660990"/>
              <a:gd name="connsiteX84" fmla="*/ 552150 w 2957947"/>
              <a:gd name="connsiteY84" fmla="*/ 2587404 h 2660990"/>
              <a:gd name="connsiteX85" fmla="*/ 583702 w 2957947"/>
              <a:gd name="connsiteY85" fmla="*/ 2571627 h 2660990"/>
              <a:gd name="connsiteX86" fmla="*/ 631029 w 2957947"/>
              <a:gd name="connsiteY86" fmla="*/ 2555850 h 2660990"/>
              <a:gd name="connsiteX87" fmla="*/ 678356 w 2957947"/>
              <a:gd name="connsiteY87" fmla="*/ 2532185 h 2660990"/>
              <a:gd name="connsiteX88" fmla="*/ 709907 w 2957947"/>
              <a:gd name="connsiteY88" fmla="*/ 2484854 h 2660990"/>
              <a:gd name="connsiteX89" fmla="*/ 717795 w 2957947"/>
              <a:gd name="connsiteY89" fmla="*/ 2461189 h 2660990"/>
              <a:gd name="connsiteX90" fmla="*/ 733571 w 2957947"/>
              <a:gd name="connsiteY90" fmla="*/ 2437524 h 2660990"/>
              <a:gd name="connsiteX91" fmla="*/ 765122 w 2957947"/>
              <a:gd name="connsiteY91" fmla="*/ 2429635 h 2660990"/>
              <a:gd name="connsiteX92" fmla="*/ 804562 w 2957947"/>
              <a:gd name="connsiteY92" fmla="*/ 2445412 h 2660990"/>
              <a:gd name="connsiteX93" fmla="*/ 828225 w 2957947"/>
              <a:gd name="connsiteY93" fmla="*/ 2453301 h 2660990"/>
              <a:gd name="connsiteX94" fmla="*/ 851889 w 2957947"/>
              <a:gd name="connsiteY94" fmla="*/ 2469078 h 2660990"/>
              <a:gd name="connsiteX95" fmla="*/ 875552 w 2957947"/>
              <a:gd name="connsiteY95" fmla="*/ 2476966 h 2660990"/>
              <a:gd name="connsiteX96" fmla="*/ 930767 w 2957947"/>
              <a:gd name="connsiteY96" fmla="*/ 2508520 h 2660990"/>
              <a:gd name="connsiteX97" fmla="*/ 954431 w 2957947"/>
              <a:gd name="connsiteY97" fmla="*/ 2516408 h 2660990"/>
              <a:gd name="connsiteX98" fmla="*/ 1017534 w 2957947"/>
              <a:gd name="connsiteY98" fmla="*/ 2532185 h 2660990"/>
              <a:gd name="connsiteX99" fmla="*/ 1056973 w 2957947"/>
              <a:gd name="connsiteY99" fmla="*/ 2540073 h 266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7947" h="2660990">
                <a:moveTo>
                  <a:pt x="2957947" y="39442"/>
                </a:moveTo>
                <a:cubicBezTo>
                  <a:pt x="2944801" y="31554"/>
                  <a:pt x="2932465" y="22122"/>
                  <a:pt x="2918508" y="15777"/>
                </a:cubicBezTo>
                <a:cubicBezTo>
                  <a:pt x="2903369" y="8895"/>
                  <a:pt x="2871180" y="0"/>
                  <a:pt x="2871180" y="0"/>
                </a:cubicBezTo>
                <a:cubicBezTo>
                  <a:pt x="2861077" y="2526"/>
                  <a:pt x="2827276" y="10121"/>
                  <a:pt x="2815965" y="15777"/>
                </a:cubicBezTo>
                <a:cubicBezTo>
                  <a:pt x="2807486" y="20017"/>
                  <a:pt x="2800190" y="26295"/>
                  <a:pt x="2792302" y="31554"/>
                </a:cubicBezTo>
                <a:cubicBezTo>
                  <a:pt x="2776945" y="77626"/>
                  <a:pt x="2796430" y="35313"/>
                  <a:pt x="2760750" y="70996"/>
                </a:cubicBezTo>
                <a:cubicBezTo>
                  <a:pt x="2729656" y="102093"/>
                  <a:pt x="2760126" y="89100"/>
                  <a:pt x="2729199" y="126215"/>
                </a:cubicBezTo>
                <a:cubicBezTo>
                  <a:pt x="2723130" y="133498"/>
                  <a:pt x="2713423" y="136733"/>
                  <a:pt x="2705535" y="141992"/>
                </a:cubicBezTo>
                <a:cubicBezTo>
                  <a:pt x="2689121" y="207659"/>
                  <a:pt x="2709107" y="142738"/>
                  <a:pt x="2681872" y="197211"/>
                </a:cubicBezTo>
                <a:cubicBezTo>
                  <a:pt x="2669041" y="222874"/>
                  <a:pt x="2680814" y="221935"/>
                  <a:pt x="2658208" y="244542"/>
                </a:cubicBezTo>
                <a:cubicBezTo>
                  <a:pt x="2651505" y="251246"/>
                  <a:pt x="2642433" y="255059"/>
                  <a:pt x="2634545" y="260318"/>
                </a:cubicBezTo>
                <a:cubicBezTo>
                  <a:pt x="2629286" y="268207"/>
                  <a:pt x="2624838" y="276700"/>
                  <a:pt x="2618769" y="283984"/>
                </a:cubicBezTo>
                <a:cubicBezTo>
                  <a:pt x="2611628" y="292554"/>
                  <a:pt x="2601293" y="298367"/>
                  <a:pt x="2595105" y="307649"/>
                </a:cubicBezTo>
                <a:cubicBezTo>
                  <a:pt x="2590493" y="314568"/>
                  <a:pt x="2590936" y="323877"/>
                  <a:pt x="2587218" y="331314"/>
                </a:cubicBezTo>
                <a:cubicBezTo>
                  <a:pt x="2574072" y="357608"/>
                  <a:pt x="2571441" y="354979"/>
                  <a:pt x="2547778" y="370756"/>
                </a:cubicBezTo>
                <a:cubicBezTo>
                  <a:pt x="2542520" y="378645"/>
                  <a:pt x="2539406" y="388499"/>
                  <a:pt x="2532003" y="394422"/>
                </a:cubicBezTo>
                <a:cubicBezTo>
                  <a:pt x="2525511" y="399616"/>
                  <a:pt x="2515776" y="398591"/>
                  <a:pt x="2508339" y="402310"/>
                </a:cubicBezTo>
                <a:cubicBezTo>
                  <a:pt x="2499860" y="406550"/>
                  <a:pt x="2492563" y="412828"/>
                  <a:pt x="2484675" y="418087"/>
                </a:cubicBezTo>
                <a:cubicBezTo>
                  <a:pt x="2467850" y="468572"/>
                  <a:pt x="2490985" y="420191"/>
                  <a:pt x="2453124" y="449641"/>
                </a:cubicBezTo>
                <a:cubicBezTo>
                  <a:pt x="2435513" y="463339"/>
                  <a:pt x="2425752" y="486993"/>
                  <a:pt x="2405797" y="496971"/>
                </a:cubicBezTo>
                <a:cubicBezTo>
                  <a:pt x="2395280" y="502230"/>
                  <a:pt x="2384328" y="506698"/>
                  <a:pt x="2374245" y="512748"/>
                </a:cubicBezTo>
                <a:cubicBezTo>
                  <a:pt x="2357987" y="522504"/>
                  <a:pt x="2326918" y="544302"/>
                  <a:pt x="2326918" y="544302"/>
                </a:cubicBezTo>
                <a:cubicBezTo>
                  <a:pt x="2321660" y="552190"/>
                  <a:pt x="2318277" y="561724"/>
                  <a:pt x="2311143" y="567967"/>
                </a:cubicBezTo>
                <a:cubicBezTo>
                  <a:pt x="2296874" y="580453"/>
                  <a:pt x="2279591" y="589003"/>
                  <a:pt x="2263815" y="599521"/>
                </a:cubicBezTo>
                <a:cubicBezTo>
                  <a:pt x="2255927" y="604780"/>
                  <a:pt x="2249349" y="612999"/>
                  <a:pt x="2240152" y="615298"/>
                </a:cubicBezTo>
                <a:lnTo>
                  <a:pt x="2208600" y="623186"/>
                </a:lnTo>
                <a:cubicBezTo>
                  <a:pt x="2137382" y="694411"/>
                  <a:pt x="2210048" y="631147"/>
                  <a:pt x="2153385" y="662628"/>
                </a:cubicBezTo>
                <a:cubicBezTo>
                  <a:pt x="2136811" y="671836"/>
                  <a:pt x="2124452" y="689583"/>
                  <a:pt x="2106058" y="694182"/>
                </a:cubicBezTo>
                <a:cubicBezTo>
                  <a:pt x="2095943" y="696711"/>
                  <a:pt x="2062163" y="704299"/>
                  <a:pt x="2050843" y="709959"/>
                </a:cubicBezTo>
                <a:cubicBezTo>
                  <a:pt x="1993926" y="738419"/>
                  <a:pt x="2064771" y="713853"/>
                  <a:pt x="1995628" y="741512"/>
                </a:cubicBezTo>
                <a:cubicBezTo>
                  <a:pt x="1980188" y="747688"/>
                  <a:pt x="1963174" y="749852"/>
                  <a:pt x="1948301" y="757289"/>
                </a:cubicBezTo>
                <a:cubicBezTo>
                  <a:pt x="1937784" y="762548"/>
                  <a:pt x="1928094" y="769972"/>
                  <a:pt x="1916750" y="773066"/>
                </a:cubicBezTo>
                <a:cubicBezTo>
                  <a:pt x="1898813" y="777958"/>
                  <a:pt x="1879940" y="778325"/>
                  <a:pt x="1861535" y="780954"/>
                </a:cubicBezTo>
                <a:cubicBezTo>
                  <a:pt x="1853647" y="783584"/>
                  <a:pt x="1845937" y="786826"/>
                  <a:pt x="1837871" y="788843"/>
                </a:cubicBezTo>
                <a:cubicBezTo>
                  <a:pt x="1824865" y="792095"/>
                  <a:pt x="1811821" y="796050"/>
                  <a:pt x="1798432" y="796731"/>
                </a:cubicBezTo>
                <a:cubicBezTo>
                  <a:pt x="1656536" y="803946"/>
                  <a:pt x="1514469" y="807249"/>
                  <a:pt x="1372487" y="812508"/>
                </a:cubicBezTo>
                <a:lnTo>
                  <a:pt x="1230506" y="796731"/>
                </a:lnTo>
                <a:cubicBezTo>
                  <a:pt x="1201619" y="793742"/>
                  <a:pt x="1172283" y="794195"/>
                  <a:pt x="1143739" y="788843"/>
                </a:cubicBezTo>
                <a:cubicBezTo>
                  <a:pt x="1129822" y="786233"/>
                  <a:pt x="1117960" y="776792"/>
                  <a:pt x="1104300" y="773066"/>
                </a:cubicBezTo>
                <a:cubicBezTo>
                  <a:pt x="1088870" y="768858"/>
                  <a:pt x="1072749" y="767807"/>
                  <a:pt x="1056973" y="765178"/>
                </a:cubicBezTo>
                <a:cubicBezTo>
                  <a:pt x="1009942" y="733822"/>
                  <a:pt x="1051665" y="756404"/>
                  <a:pt x="962319" y="741512"/>
                </a:cubicBezTo>
                <a:cubicBezTo>
                  <a:pt x="954117" y="740145"/>
                  <a:pt x="946721" y="735641"/>
                  <a:pt x="938655" y="733624"/>
                </a:cubicBezTo>
                <a:cubicBezTo>
                  <a:pt x="925649" y="730372"/>
                  <a:pt x="912362" y="728365"/>
                  <a:pt x="899216" y="725735"/>
                </a:cubicBezTo>
                <a:cubicBezTo>
                  <a:pt x="891328" y="720476"/>
                  <a:pt x="884031" y="714199"/>
                  <a:pt x="875552" y="709959"/>
                </a:cubicBezTo>
                <a:cubicBezTo>
                  <a:pt x="864230" y="704298"/>
                  <a:pt x="830454" y="696711"/>
                  <a:pt x="820337" y="694182"/>
                </a:cubicBezTo>
                <a:cubicBezTo>
                  <a:pt x="793412" y="667255"/>
                  <a:pt x="774385" y="644679"/>
                  <a:pt x="733571" y="631074"/>
                </a:cubicBezTo>
                <a:cubicBezTo>
                  <a:pt x="714257" y="624636"/>
                  <a:pt x="695416" y="619595"/>
                  <a:pt x="678356" y="607409"/>
                </a:cubicBezTo>
                <a:cubicBezTo>
                  <a:pt x="669279" y="600925"/>
                  <a:pt x="663769" y="590228"/>
                  <a:pt x="654692" y="583744"/>
                </a:cubicBezTo>
                <a:cubicBezTo>
                  <a:pt x="645124" y="576909"/>
                  <a:pt x="633112" y="574199"/>
                  <a:pt x="623141" y="567967"/>
                </a:cubicBezTo>
                <a:cubicBezTo>
                  <a:pt x="575863" y="538416"/>
                  <a:pt x="606656" y="552913"/>
                  <a:pt x="567926" y="520636"/>
                </a:cubicBezTo>
                <a:cubicBezTo>
                  <a:pt x="548098" y="504112"/>
                  <a:pt x="535848" y="501938"/>
                  <a:pt x="512711" y="489083"/>
                </a:cubicBezTo>
                <a:cubicBezTo>
                  <a:pt x="456829" y="458034"/>
                  <a:pt x="492867" y="471949"/>
                  <a:pt x="449608" y="457529"/>
                </a:cubicBezTo>
                <a:cubicBezTo>
                  <a:pt x="439091" y="449641"/>
                  <a:pt x="430528" y="438022"/>
                  <a:pt x="418056" y="433864"/>
                </a:cubicBezTo>
                <a:cubicBezTo>
                  <a:pt x="397946" y="427160"/>
                  <a:pt x="375681" y="430417"/>
                  <a:pt x="354954" y="425975"/>
                </a:cubicBezTo>
                <a:cubicBezTo>
                  <a:pt x="338694" y="422490"/>
                  <a:pt x="323402" y="415457"/>
                  <a:pt x="307626" y="410198"/>
                </a:cubicBezTo>
                <a:lnTo>
                  <a:pt x="260299" y="394422"/>
                </a:lnTo>
                <a:cubicBezTo>
                  <a:pt x="236636" y="399681"/>
                  <a:pt x="211377" y="400167"/>
                  <a:pt x="189309" y="410198"/>
                </a:cubicBezTo>
                <a:cubicBezTo>
                  <a:pt x="174577" y="416895"/>
                  <a:pt x="158519" y="478907"/>
                  <a:pt x="157757" y="481194"/>
                </a:cubicBezTo>
                <a:lnTo>
                  <a:pt x="134094" y="552190"/>
                </a:lnTo>
                <a:lnTo>
                  <a:pt x="126206" y="575855"/>
                </a:lnTo>
                <a:cubicBezTo>
                  <a:pt x="123577" y="594261"/>
                  <a:pt x="122827" y="613036"/>
                  <a:pt x="118318" y="631074"/>
                </a:cubicBezTo>
                <a:cubicBezTo>
                  <a:pt x="114884" y="644812"/>
                  <a:pt x="106268" y="656856"/>
                  <a:pt x="102542" y="670517"/>
                </a:cubicBezTo>
                <a:cubicBezTo>
                  <a:pt x="98334" y="685948"/>
                  <a:pt x="97283" y="702070"/>
                  <a:pt x="94654" y="717847"/>
                </a:cubicBezTo>
                <a:cubicBezTo>
                  <a:pt x="92025" y="762548"/>
                  <a:pt x="92320" y="807517"/>
                  <a:pt x="86766" y="851950"/>
                </a:cubicBezTo>
                <a:cubicBezTo>
                  <a:pt x="84392" y="870945"/>
                  <a:pt x="76027" y="888701"/>
                  <a:pt x="70991" y="907169"/>
                </a:cubicBezTo>
                <a:cubicBezTo>
                  <a:pt x="56436" y="960544"/>
                  <a:pt x="71352" y="918099"/>
                  <a:pt x="47327" y="978165"/>
                </a:cubicBezTo>
                <a:cubicBezTo>
                  <a:pt x="44698" y="1004460"/>
                  <a:pt x="43176" y="1030889"/>
                  <a:pt x="39439" y="1057049"/>
                </a:cubicBezTo>
                <a:cubicBezTo>
                  <a:pt x="37906" y="1067782"/>
                  <a:pt x="33333" y="1077909"/>
                  <a:pt x="31551" y="1088603"/>
                </a:cubicBezTo>
                <a:cubicBezTo>
                  <a:pt x="28066" y="1109514"/>
                  <a:pt x="26293" y="1130674"/>
                  <a:pt x="23664" y="1151710"/>
                </a:cubicBezTo>
                <a:cubicBezTo>
                  <a:pt x="21035" y="1196411"/>
                  <a:pt x="19084" y="1241158"/>
                  <a:pt x="15776" y="1285814"/>
                </a:cubicBezTo>
                <a:cubicBezTo>
                  <a:pt x="13824" y="1312168"/>
                  <a:pt x="10177" y="1338372"/>
                  <a:pt x="7888" y="1364698"/>
                </a:cubicBezTo>
                <a:cubicBezTo>
                  <a:pt x="4918" y="1398853"/>
                  <a:pt x="2629" y="1433064"/>
                  <a:pt x="0" y="1467247"/>
                </a:cubicBezTo>
                <a:cubicBezTo>
                  <a:pt x="2629" y="1724936"/>
                  <a:pt x="3732" y="1982644"/>
                  <a:pt x="7888" y="2240313"/>
                </a:cubicBezTo>
                <a:cubicBezTo>
                  <a:pt x="8991" y="2308721"/>
                  <a:pt x="11225" y="2377147"/>
                  <a:pt x="15776" y="2445412"/>
                </a:cubicBezTo>
                <a:cubicBezTo>
                  <a:pt x="15971" y="2448331"/>
                  <a:pt x="27683" y="2494828"/>
                  <a:pt x="31551" y="2500631"/>
                </a:cubicBezTo>
                <a:cubicBezTo>
                  <a:pt x="43699" y="2518855"/>
                  <a:pt x="61416" y="2528431"/>
                  <a:pt x="78879" y="2540073"/>
                </a:cubicBezTo>
                <a:cubicBezTo>
                  <a:pt x="84137" y="2547962"/>
                  <a:pt x="90415" y="2555259"/>
                  <a:pt x="94654" y="2563739"/>
                </a:cubicBezTo>
                <a:cubicBezTo>
                  <a:pt x="98372" y="2571176"/>
                  <a:pt x="97348" y="2580911"/>
                  <a:pt x="102542" y="2587404"/>
                </a:cubicBezTo>
                <a:cubicBezTo>
                  <a:pt x="108464" y="2594807"/>
                  <a:pt x="118923" y="2597112"/>
                  <a:pt x="126206" y="2603181"/>
                </a:cubicBezTo>
                <a:cubicBezTo>
                  <a:pt x="165596" y="2636008"/>
                  <a:pt x="131946" y="2620872"/>
                  <a:pt x="173533" y="2634734"/>
                </a:cubicBezTo>
                <a:cubicBezTo>
                  <a:pt x="181421" y="2639993"/>
                  <a:pt x="188717" y="2646271"/>
                  <a:pt x="197196" y="2650511"/>
                </a:cubicBezTo>
                <a:cubicBezTo>
                  <a:pt x="248876" y="2676354"/>
                  <a:pt x="331228" y="2646781"/>
                  <a:pt x="370729" y="2642623"/>
                </a:cubicBezTo>
                <a:cubicBezTo>
                  <a:pt x="381246" y="2639993"/>
                  <a:pt x="391615" y="2636673"/>
                  <a:pt x="402281" y="2634734"/>
                </a:cubicBezTo>
                <a:cubicBezTo>
                  <a:pt x="482046" y="2620230"/>
                  <a:pt x="432560" y="2635158"/>
                  <a:pt x="481159" y="2618958"/>
                </a:cubicBezTo>
                <a:cubicBezTo>
                  <a:pt x="550766" y="2572550"/>
                  <a:pt x="439511" y="2643727"/>
                  <a:pt x="552150" y="2587404"/>
                </a:cubicBezTo>
                <a:cubicBezTo>
                  <a:pt x="562667" y="2582145"/>
                  <a:pt x="572784" y="2575994"/>
                  <a:pt x="583702" y="2571627"/>
                </a:cubicBezTo>
                <a:cubicBezTo>
                  <a:pt x="599142" y="2565451"/>
                  <a:pt x="617193" y="2565075"/>
                  <a:pt x="631029" y="2555850"/>
                </a:cubicBezTo>
                <a:cubicBezTo>
                  <a:pt x="661610" y="2535461"/>
                  <a:pt x="645698" y="2543071"/>
                  <a:pt x="678356" y="2532185"/>
                </a:cubicBezTo>
                <a:cubicBezTo>
                  <a:pt x="688873" y="2516408"/>
                  <a:pt x="703911" y="2502842"/>
                  <a:pt x="709907" y="2484854"/>
                </a:cubicBezTo>
                <a:cubicBezTo>
                  <a:pt x="712536" y="2476966"/>
                  <a:pt x="714077" y="2468626"/>
                  <a:pt x="717795" y="2461189"/>
                </a:cubicBezTo>
                <a:cubicBezTo>
                  <a:pt x="722035" y="2452709"/>
                  <a:pt x="725683" y="2442783"/>
                  <a:pt x="733571" y="2437524"/>
                </a:cubicBezTo>
                <a:cubicBezTo>
                  <a:pt x="742591" y="2431510"/>
                  <a:pt x="754605" y="2432265"/>
                  <a:pt x="765122" y="2429635"/>
                </a:cubicBezTo>
                <a:cubicBezTo>
                  <a:pt x="778269" y="2434894"/>
                  <a:pt x="791304" y="2440440"/>
                  <a:pt x="804562" y="2445412"/>
                </a:cubicBezTo>
                <a:cubicBezTo>
                  <a:pt x="812347" y="2448332"/>
                  <a:pt x="820788" y="2449582"/>
                  <a:pt x="828225" y="2453301"/>
                </a:cubicBezTo>
                <a:cubicBezTo>
                  <a:pt x="836704" y="2457541"/>
                  <a:pt x="843410" y="2464838"/>
                  <a:pt x="851889" y="2469078"/>
                </a:cubicBezTo>
                <a:cubicBezTo>
                  <a:pt x="859326" y="2472796"/>
                  <a:pt x="867910" y="2473691"/>
                  <a:pt x="875552" y="2476966"/>
                </a:cubicBezTo>
                <a:cubicBezTo>
                  <a:pt x="972368" y="2518461"/>
                  <a:pt x="851540" y="2468904"/>
                  <a:pt x="930767" y="2508520"/>
                </a:cubicBezTo>
                <a:cubicBezTo>
                  <a:pt x="938204" y="2512239"/>
                  <a:pt x="946409" y="2514220"/>
                  <a:pt x="954431" y="2516408"/>
                </a:cubicBezTo>
                <a:cubicBezTo>
                  <a:pt x="975349" y="2522113"/>
                  <a:pt x="996273" y="2527933"/>
                  <a:pt x="1017534" y="2532185"/>
                </a:cubicBezTo>
                <a:lnTo>
                  <a:pt x="1056973" y="2540073"/>
                </a:lnTo>
              </a:path>
            </a:pathLst>
          </a:custGeom>
          <a:ln w="57150" cmpd="sng"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5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22" y="3448605"/>
            <a:ext cx="6011578" cy="315108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932" y="127592"/>
            <a:ext cx="6082358" cy="321013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2281015"/>
            <a:ext cx="35457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504D"/>
                </a:solidFill>
              </a:rPr>
              <a:t>andamento temporale</a:t>
            </a:r>
          </a:p>
          <a:p>
            <a:r>
              <a:rPr lang="it-IT" sz="2800" b="1" dirty="0">
                <a:solidFill>
                  <a:srgbClr val="C0504D"/>
                </a:solidFill>
              </a:rPr>
              <a:t>dell’incidenza e della </a:t>
            </a:r>
          </a:p>
          <a:p>
            <a:r>
              <a:rPr lang="it-IT" sz="2800" b="1" dirty="0">
                <a:solidFill>
                  <a:srgbClr val="C0504D"/>
                </a:solidFill>
              </a:rPr>
              <a:t>mortalità per tumore</a:t>
            </a:r>
          </a:p>
          <a:p>
            <a:r>
              <a:rPr lang="it-IT" sz="2800" b="1" dirty="0">
                <a:solidFill>
                  <a:srgbClr val="C0504D"/>
                </a:solidFill>
              </a:rPr>
              <a:t>del polmone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5868" y="6589101"/>
            <a:ext cx="3295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376092"/>
                </a:solidFill>
              </a:rPr>
              <a:t>ALDAI La prevenzione – Milano, 29 gennaio 2018</a:t>
            </a:r>
          </a:p>
        </p:txBody>
      </p:sp>
    </p:spTree>
    <p:extLst>
      <p:ext uri="{BB962C8B-B14F-4D97-AF65-F5344CB8AC3E}">
        <p14:creationId xmlns:p14="http://schemas.microsoft.com/office/powerpoint/2010/main" val="20467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6786</TotalTime>
  <Words>1229</Words>
  <Application>Microsoft Office PowerPoint</Application>
  <PresentationFormat>Presentazione su schermo (4:3)</PresentationFormat>
  <Paragraphs>249</Paragraphs>
  <Slides>29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8" baseType="lpstr">
      <vt:lpstr>Microsoft YaHei</vt:lpstr>
      <vt:lpstr>ＭＳ Ｐゴシック</vt:lpstr>
      <vt:lpstr>Arial</vt:lpstr>
      <vt:lpstr>Calibri</vt:lpstr>
      <vt:lpstr>Lucida Sans Unicode</vt:lpstr>
      <vt:lpstr>Tahoma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nuovi strumenti di prevenzione e di diagnosi precoce del carcinoma cervicale</vt:lpstr>
      <vt:lpstr>Presentazione standard di PowerPoint</vt:lpstr>
      <vt:lpstr>Presentazione standard di PowerPoint</vt:lpstr>
      <vt:lpstr>distribuzione segmentaria del CCR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sommario</vt:lpstr>
      <vt:lpstr>Presentazione standard di PowerPoint</vt:lpstr>
      <vt:lpstr>Presentazione standard di PowerPoint</vt:lpstr>
      <vt:lpstr>condizioni necessarie per l’avvio di un programma di screening (Wilson &amp; Junger criteria, WHO 1968) - 1</vt:lpstr>
      <vt:lpstr>condizioni necessarie per l’avvio di un programma di screening (Wilson &amp; Junger criteria, WHO 1968) - 2</vt:lpstr>
      <vt:lpstr>condizioni necessarie per l’avvio di un programma di screening (Wilson &amp; Junger criteria, WHO 1968) - 3</vt:lpstr>
      <vt:lpstr>sommario</vt:lpstr>
      <vt:lpstr>Presentazione standard di PowerPoint</vt:lpstr>
      <vt:lpstr>sommario</vt:lpstr>
      <vt:lpstr>cosa sono le linee guida per gli screening oncologici?</vt:lpstr>
      <vt:lpstr>Presentazione standard di PowerPoint</vt:lpstr>
      <vt:lpstr>Presentazione standard di PowerPoint</vt:lpstr>
      <vt:lpstr>Presentazione standard di PowerPoint</vt:lpstr>
      <vt:lpstr>razionale delle linee guida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Luigi Bisanti</dc:creator>
  <cp:lastModifiedBy>Roberta</cp:lastModifiedBy>
  <cp:revision>1677</cp:revision>
  <dcterms:created xsi:type="dcterms:W3CDTF">2014-06-10T16:31:12Z</dcterms:created>
  <dcterms:modified xsi:type="dcterms:W3CDTF">2018-03-06T09:36:08Z</dcterms:modified>
</cp:coreProperties>
</file>